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21.fntdata" ContentType="application/x-fontdata"/>
  <Override PartName="/ppt/fonts/font22.fntdata" ContentType="application/x-fontdata"/>
  <Override PartName="/ppt/fonts/font23.fntdata" ContentType="application/x-fontdata"/>
  <Override PartName="/ppt/fonts/font24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5" r:id="rId37"/>
    <p:sldId id="290" r:id="rId38"/>
    <p:sldId id="292" r:id="rId39"/>
    <p:sldId id="293" r:id="rId40"/>
    <p:sldId id="294" r:id="rId41"/>
  </p:sldIdLst>
  <p:sldSz cx="9144000" cy="6858000" type="screen4x3"/>
  <p:notesSz cx="9144000" cy="6858000"/>
  <p:embeddedFontLst>
    <p:embeddedFont>
      <p:font typeface="Freestyle Script" panose="030804020302050B0404"/>
      <p:regular r:id="rId45"/>
    </p:embeddedFont>
    <p:embeddedFont>
      <p:font typeface="Bernard MT Condensed" panose="02050806060905020404"/>
      <p:regular r:id="rId46"/>
    </p:embeddedFont>
    <p:embeddedFont>
      <p:font typeface="Arial Unicode MS" panose="020B0604020202020204" charset="-122"/>
      <p:regular r:id="rId47"/>
    </p:embeddedFont>
    <p:embeddedFont>
      <p:font typeface="Tw Cen MT" panose="020B0602020104020603"/>
      <p:regular r:id="rId48"/>
      <p:bold r:id="rId49"/>
      <p:italic r:id="rId50"/>
      <p:boldItalic r:id="rId51"/>
    </p:embeddedFont>
    <p:embeddedFont>
      <p:font typeface="Calibri" panose="020F0502020204030204"/>
      <p:regular r:id="rId52"/>
      <p:bold r:id="rId53"/>
      <p:italic r:id="rId54"/>
      <p:boldItalic r:id="rId55"/>
    </p:embeddedFont>
    <p:embeddedFont>
      <p:font typeface="Cambria" panose="02040503050406030204"/>
      <p:regular r:id="rId56"/>
      <p:bold r:id="rId57"/>
      <p:italic r:id="rId58"/>
      <p:boldItalic r:id="rId59"/>
    </p:embeddedFont>
    <p:embeddedFont>
      <p:font typeface="Impact" panose="020B0806030902050204"/>
      <p:regular r:id="rId60"/>
    </p:embeddedFont>
    <p:embeddedFont>
      <p:font typeface="Century Schoolbook" panose="02040604050505020304"/>
      <p:regular r:id="rId61"/>
      <p:bold r:id="rId62"/>
      <p:italic r:id="rId63"/>
      <p:boldItalic r:id="rId64"/>
    </p:embeddedFont>
    <p:embeddedFont>
      <p:font typeface="Georgia" panose="02040502050405020303"/>
      <p:regular r:id="rId65"/>
      <p:bold r:id="rId66"/>
      <p:italic r:id="rId67"/>
      <p:boldItalic r:id="rId6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1824" y="10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8" Type="http://schemas.openxmlformats.org/officeDocument/2006/relationships/font" Target="fonts/font24.fntdata"/><Relationship Id="rId67" Type="http://schemas.openxmlformats.org/officeDocument/2006/relationships/font" Target="fonts/font23.fntdata"/><Relationship Id="rId66" Type="http://schemas.openxmlformats.org/officeDocument/2006/relationships/font" Target="fonts/font22.fntdata"/><Relationship Id="rId65" Type="http://schemas.openxmlformats.org/officeDocument/2006/relationships/font" Target="fonts/font21.fntdata"/><Relationship Id="rId64" Type="http://schemas.openxmlformats.org/officeDocument/2006/relationships/font" Target="fonts/font20.fntdata"/><Relationship Id="rId63" Type="http://schemas.openxmlformats.org/officeDocument/2006/relationships/font" Target="fonts/font19.fntdata"/><Relationship Id="rId62" Type="http://schemas.openxmlformats.org/officeDocument/2006/relationships/font" Target="fonts/font18.fntdata"/><Relationship Id="rId61" Type="http://schemas.openxmlformats.org/officeDocument/2006/relationships/font" Target="fonts/font17.fntdata"/><Relationship Id="rId60" Type="http://schemas.openxmlformats.org/officeDocument/2006/relationships/font" Target="fonts/font16.fntdata"/><Relationship Id="rId6" Type="http://schemas.openxmlformats.org/officeDocument/2006/relationships/slide" Target="slides/slide4.xml"/><Relationship Id="rId59" Type="http://schemas.openxmlformats.org/officeDocument/2006/relationships/font" Target="fonts/font15.fntdata"/><Relationship Id="rId58" Type="http://schemas.openxmlformats.org/officeDocument/2006/relationships/font" Target="fonts/font14.fntdata"/><Relationship Id="rId57" Type="http://schemas.openxmlformats.org/officeDocument/2006/relationships/font" Target="fonts/font13.fntdata"/><Relationship Id="rId56" Type="http://schemas.openxmlformats.org/officeDocument/2006/relationships/font" Target="fonts/font12.fntdata"/><Relationship Id="rId55" Type="http://schemas.openxmlformats.org/officeDocument/2006/relationships/font" Target="fonts/font11.fntdata"/><Relationship Id="rId54" Type="http://schemas.openxmlformats.org/officeDocument/2006/relationships/font" Target="fonts/font10.fntdata"/><Relationship Id="rId53" Type="http://schemas.openxmlformats.org/officeDocument/2006/relationships/font" Target="fonts/font9.fntdata"/><Relationship Id="rId52" Type="http://schemas.openxmlformats.org/officeDocument/2006/relationships/font" Target="fonts/font8.fntdata"/><Relationship Id="rId51" Type="http://schemas.openxmlformats.org/officeDocument/2006/relationships/font" Target="fonts/font7.fntdata"/><Relationship Id="rId50" Type="http://schemas.openxmlformats.org/officeDocument/2006/relationships/font" Target="fonts/font6.fntdata"/><Relationship Id="rId5" Type="http://schemas.openxmlformats.org/officeDocument/2006/relationships/slide" Target="slides/slide3.xml"/><Relationship Id="rId49" Type="http://schemas.openxmlformats.org/officeDocument/2006/relationships/font" Target="fonts/font5.fntdata"/><Relationship Id="rId48" Type="http://schemas.openxmlformats.org/officeDocument/2006/relationships/font" Target="fonts/font4.fntdata"/><Relationship Id="rId47" Type="http://schemas.openxmlformats.org/officeDocument/2006/relationships/font" Target="fonts/font3.fntdata"/><Relationship Id="rId46" Type="http://schemas.openxmlformats.org/officeDocument/2006/relationships/font" Target="fonts/font2.fntdata"/><Relationship Id="rId45" Type="http://schemas.openxmlformats.org/officeDocument/2006/relationships/font" Target="fonts/font1.fntdata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hyperlink" Target="mailto:afifudin.fe.unisma@gmail.com" TargetMode="External"/><Relationship Id="rId1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5.emf"/><Relationship Id="rId1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016628" y="2149019"/>
            <a:ext cx="1264614" cy="5460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3400" dirty="0">
                <a:solidFill>
                  <a:srgbClr val="FFFFFF"/>
                </a:solidFill>
                <a:latin typeface="Freestyle Script" panose="030804020302050B0404"/>
                <a:cs typeface="Freestyle Script" panose="030804020302050B0404"/>
              </a:rPr>
              <a:t>Materi: 4</a:t>
            </a:r>
            <a:endParaRPr sz="3400" dirty="0">
              <a:solidFill>
                <a:srgbClr val="FFFFFF"/>
              </a:solidFill>
              <a:latin typeface="Freestyle Script" panose="030804020302050B0404"/>
              <a:cs typeface="Freestyle Script" panose="030804020302050B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8513" y="2909228"/>
            <a:ext cx="6658664" cy="9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125"/>
              </a:lnSpc>
              <a:spcBef>
                <a:spcPts val="0"/>
              </a:spcBef>
              <a:spcAft>
                <a:spcPts val="0"/>
              </a:spcAft>
            </a:pPr>
            <a:r>
              <a:rPr sz="6000" dirty="0">
                <a:solidFill>
                  <a:srgbClr val="FFFFFF"/>
                </a:solidFill>
                <a:latin typeface="Bernard MT Condensed" panose="02050806060905020404"/>
                <a:cs typeface="Bernard MT Condensed" panose="02050806060905020404"/>
              </a:rPr>
              <a:t>PERSAMAAN </a:t>
            </a:r>
            <a:r>
              <a:rPr sz="6000" spc="-28" dirty="0">
                <a:solidFill>
                  <a:srgbClr val="FFFFFF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endParaRPr sz="6000" spc="-28" dirty="0">
              <a:solidFill>
                <a:srgbClr val="FFFFFF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8640" y="400726"/>
            <a:ext cx="4890575" cy="7022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23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TUJUAN</a:t>
            </a:r>
            <a:r>
              <a:rPr sz="4400" spc="-27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4400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PEMBELAJARAN</a:t>
            </a:r>
            <a:endParaRPr sz="4400" dirty="0">
              <a:solidFill>
                <a:srgbClr val="FF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3113" y="1294850"/>
            <a:ext cx="237157" cy="208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2</a:t>
            </a:r>
            <a:endParaRPr sz="12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6124" y="1790056"/>
            <a:ext cx="7442303" cy="39284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50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5" dirty="0">
                <a:solidFill>
                  <a:srgbClr val="0066FF"/>
                </a:solidFill>
                <a:latin typeface="Arial Unicode MS" panose="020B0604020202020204" charset="-122"/>
                <a:cs typeface="Arial Unicode MS" panose="020B0604020202020204" charset="-122"/>
              </a:rPr>
              <a:t>1.</a:t>
            </a:r>
            <a:r>
              <a:rPr sz="2400" spc="160" dirty="0">
                <a:solidFill>
                  <a:srgbClr val="0066FF"/>
                </a:solidFill>
                <a:latin typeface="Arial Unicode MS" panose="020B0604020202020204" charset="-122"/>
                <a:cs typeface="Arial Unicode MS" panose="020B0604020202020204" charset="-122"/>
              </a:rPr>
              <a:t> </a:t>
            </a:r>
            <a:r>
              <a:rPr sz="2800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Menjabarkan</a:t>
            </a:r>
            <a:r>
              <a:rPr sz="2800" spc="40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 </a:t>
            </a:r>
            <a:r>
              <a:rPr sz="2800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perkembangan</a:t>
            </a:r>
            <a:r>
              <a:rPr sz="2800" spc="28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 </a:t>
            </a:r>
            <a:r>
              <a:rPr sz="2800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prinsip-prinsip</a:t>
            </a:r>
            <a:endParaRPr sz="2800" dirty="0">
              <a:solidFill>
                <a:srgbClr val="000000"/>
              </a:solidFill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355600" marR="0">
              <a:lnSpc>
                <a:spcPts val="369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akuntansi dan bagaimana</a:t>
            </a:r>
            <a:r>
              <a:rPr sz="2800" spc="58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 </a:t>
            </a:r>
            <a:r>
              <a:rPr sz="2800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praktiknya,</a:t>
            </a:r>
            <a:endParaRPr sz="2800" dirty="0">
              <a:solidFill>
                <a:srgbClr val="000000"/>
              </a:solidFill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0" marR="0">
              <a:lnSpc>
                <a:spcPts val="3745"/>
              </a:lnSpc>
              <a:spcBef>
                <a:spcPts val="335"/>
              </a:spcBef>
              <a:spcAft>
                <a:spcPts val="0"/>
              </a:spcAft>
            </a:pPr>
            <a:r>
              <a:rPr sz="2400" spc="-15" dirty="0">
                <a:solidFill>
                  <a:srgbClr val="0066FF"/>
                </a:solidFill>
                <a:latin typeface="Arial Unicode MS" panose="020B0604020202020204" charset="-122"/>
                <a:cs typeface="Arial Unicode MS" panose="020B0604020202020204" charset="-122"/>
              </a:rPr>
              <a:t>2.</a:t>
            </a:r>
            <a:r>
              <a:rPr sz="2400" spc="160" dirty="0">
                <a:solidFill>
                  <a:srgbClr val="0066FF"/>
                </a:solidFill>
                <a:latin typeface="Arial Unicode MS" panose="020B0604020202020204" charset="-122"/>
                <a:cs typeface="Arial Unicode MS" panose="020B0604020202020204" charset="-122"/>
              </a:rPr>
              <a:t> </a:t>
            </a:r>
            <a:r>
              <a:rPr sz="2800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Menetapkan</a:t>
            </a:r>
            <a:r>
              <a:rPr sz="2800" spc="15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 </a:t>
            </a:r>
            <a:r>
              <a:rPr sz="2800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persamaan</a:t>
            </a:r>
            <a:r>
              <a:rPr sz="2800" spc="63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 </a:t>
            </a:r>
            <a:r>
              <a:rPr sz="2800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akuntansi,</a:t>
            </a:r>
            <a:endParaRPr sz="2800" dirty="0">
              <a:solidFill>
                <a:srgbClr val="000000"/>
              </a:solidFill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0" marR="0">
              <a:lnSpc>
                <a:spcPts val="3750"/>
              </a:lnSpc>
              <a:spcBef>
                <a:spcPts val="285"/>
              </a:spcBef>
              <a:spcAft>
                <a:spcPts val="0"/>
              </a:spcAft>
            </a:pPr>
            <a:r>
              <a:rPr sz="2400" spc="-15" dirty="0">
                <a:solidFill>
                  <a:srgbClr val="0066FF"/>
                </a:solidFill>
                <a:latin typeface="Arial Unicode MS" panose="020B0604020202020204" charset="-122"/>
                <a:cs typeface="Arial Unicode MS" panose="020B0604020202020204" charset="-122"/>
              </a:rPr>
              <a:t>3.</a:t>
            </a:r>
            <a:r>
              <a:rPr sz="2400" spc="160" dirty="0">
                <a:solidFill>
                  <a:srgbClr val="0066FF"/>
                </a:solidFill>
                <a:latin typeface="Arial Unicode MS" panose="020B0604020202020204" charset="-122"/>
                <a:cs typeface="Arial Unicode MS" panose="020B0604020202020204" charset="-122"/>
              </a:rPr>
              <a:t> </a:t>
            </a:r>
            <a:r>
              <a:rPr sz="2800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Menentukan</a:t>
            </a:r>
            <a:r>
              <a:rPr sz="2800" spc="27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 </a:t>
            </a:r>
            <a:r>
              <a:rPr sz="2800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setiap unsur dari persamaan</a:t>
            </a:r>
            <a:endParaRPr sz="2800" dirty="0">
              <a:solidFill>
                <a:srgbClr val="000000"/>
              </a:solidFill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355600" marR="0">
              <a:lnSpc>
                <a:spcPts val="369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tersebut.</a:t>
            </a:r>
            <a:endParaRPr sz="2800" dirty="0">
              <a:solidFill>
                <a:srgbClr val="000000"/>
              </a:solidFill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0" marR="0">
              <a:lnSpc>
                <a:spcPts val="3745"/>
              </a:lnSpc>
              <a:spcBef>
                <a:spcPts val="285"/>
              </a:spcBef>
              <a:spcAft>
                <a:spcPts val="0"/>
              </a:spcAft>
            </a:pPr>
            <a:r>
              <a:rPr sz="2400" spc="-15" dirty="0">
                <a:solidFill>
                  <a:srgbClr val="0066FF"/>
                </a:solidFill>
                <a:latin typeface="Arial Unicode MS" panose="020B0604020202020204" charset="-122"/>
                <a:cs typeface="Arial Unicode MS" panose="020B0604020202020204" charset="-122"/>
              </a:rPr>
              <a:t>4.</a:t>
            </a:r>
            <a:r>
              <a:rPr sz="2400" spc="160" dirty="0">
                <a:solidFill>
                  <a:srgbClr val="0066FF"/>
                </a:solidFill>
                <a:latin typeface="Arial Unicode MS" panose="020B0604020202020204" charset="-122"/>
                <a:cs typeface="Arial Unicode MS" panose="020B0604020202020204" charset="-122"/>
              </a:rPr>
              <a:t> </a:t>
            </a:r>
            <a:r>
              <a:rPr sz="2800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Menjelaskan</a:t>
            </a:r>
            <a:r>
              <a:rPr sz="2800" spc="15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 </a:t>
            </a:r>
            <a:r>
              <a:rPr sz="2800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bagaimana</a:t>
            </a:r>
            <a:r>
              <a:rPr sz="2800" spc="23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 </a:t>
            </a:r>
            <a:r>
              <a:rPr sz="2800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transaksi-transaksi</a:t>
            </a:r>
            <a:endParaRPr sz="2800" dirty="0">
              <a:solidFill>
                <a:srgbClr val="000000"/>
              </a:solidFill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355600" marR="0">
              <a:lnSpc>
                <a:spcPts val="369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bisnis dinyatakan dalam persamaan</a:t>
            </a:r>
            <a:endParaRPr sz="2800" dirty="0">
              <a:solidFill>
                <a:srgbClr val="000000"/>
              </a:solidFill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355600" marR="0">
              <a:lnSpc>
                <a:spcPts val="369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Arial Unicode MS" panose="020B0604020202020204" charset="-122"/>
                <a:cs typeface="Arial Unicode MS" panose="020B0604020202020204" charset="-122"/>
              </a:rPr>
              <a:t>akuntansi.</a:t>
            </a:r>
            <a:endParaRPr sz="2800" dirty="0">
              <a:solidFill>
                <a:srgbClr val="000000"/>
              </a:solidFill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8640" y="304331"/>
            <a:ext cx="1931824" cy="762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00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AGENDA</a:t>
            </a:r>
            <a:endParaRPr sz="4800" dirty="0">
              <a:solidFill>
                <a:srgbClr val="FF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6161" y="1300842"/>
            <a:ext cx="233288" cy="204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Tw Cen MT" panose="020B0602020104020603"/>
                <a:cs typeface="Tw Cen MT" panose="020B0602020104020603"/>
              </a:rPr>
              <a:t>3</a:t>
            </a:r>
            <a:endParaRPr sz="1200" b="1" dirty="0">
              <a:solidFill>
                <a:srgbClr val="FFFFFF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2447" y="1712616"/>
            <a:ext cx="2432938" cy="507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95"/>
              </a:lnSpc>
              <a:spcBef>
                <a:spcPts val="0"/>
              </a:spcBef>
              <a:spcAft>
                <a:spcPts val="0"/>
              </a:spcAft>
            </a:pPr>
            <a:r>
              <a:rPr sz="2050" dirty="0">
                <a:solidFill>
                  <a:srgbClr val="DD8047"/>
                </a:solidFill>
                <a:latin typeface="Wingdings" panose="05000000000000000000"/>
                <a:cs typeface="Wingdings" panose="05000000000000000000"/>
              </a:rPr>
              <a:t></a:t>
            </a:r>
            <a:r>
              <a:rPr sz="2050" spc="2035" dirty="0">
                <a:solidFill>
                  <a:srgbClr val="DD804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400" spc="-3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Pengantar</a:t>
            </a:r>
            <a:endParaRPr sz="3400" spc="-31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2447" y="2320685"/>
            <a:ext cx="7506808" cy="1114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00"/>
              </a:lnSpc>
              <a:spcBef>
                <a:spcPts val="0"/>
              </a:spcBef>
              <a:spcAft>
                <a:spcPts val="0"/>
              </a:spcAft>
            </a:pPr>
            <a:r>
              <a:rPr sz="2050" dirty="0">
                <a:solidFill>
                  <a:srgbClr val="DD8047"/>
                </a:solidFill>
                <a:latin typeface="Wingdings" panose="05000000000000000000"/>
                <a:cs typeface="Wingdings" panose="05000000000000000000"/>
              </a:rPr>
              <a:t></a:t>
            </a:r>
            <a:r>
              <a:rPr sz="2050" spc="2035" dirty="0">
                <a:solidFill>
                  <a:srgbClr val="DD804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400" spc="-6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</a:t>
            </a:r>
            <a:r>
              <a:rPr sz="3400" spc="-86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spc="-1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kembangan</a:t>
            </a:r>
            <a:r>
              <a:rPr sz="3400" spc="2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prinsip-prinsip</a:t>
            </a:r>
            <a:r>
              <a:rPr sz="3400" spc="6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akuntansi</a:t>
            </a:r>
            <a:endParaRPr sz="34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0" marR="0">
              <a:lnSpc>
                <a:spcPts val="3695"/>
              </a:lnSpc>
              <a:spcBef>
                <a:spcPts val="1075"/>
              </a:spcBef>
              <a:spcAft>
                <a:spcPts val="0"/>
              </a:spcAft>
            </a:pPr>
            <a:r>
              <a:rPr sz="2050" dirty="0">
                <a:solidFill>
                  <a:srgbClr val="DD8047"/>
                </a:solidFill>
                <a:latin typeface="Wingdings" panose="05000000000000000000"/>
                <a:cs typeface="Wingdings" panose="05000000000000000000"/>
              </a:rPr>
              <a:t></a:t>
            </a:r>
            <a:r>
              <a:rPr sz="2050" spc="2035" dirty="0">
                <a:solidFill>
                  <a:srgbClr val="DD804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400" spc="-1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Konsep</a:t>
            </a:r>
            <a:r>
              <a:rPr sz="3400" spc="2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persamaan</a:t>
            </a:r>
            <a:r>
              <a:rPr sz="3400" spc="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akuntansi</a:t>
            </a:r>
            <a:endParaRPr sz="34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2447" y="3534050"/>
            <a:ext cx="8061723" cy="507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95"/>
              </a:lnSpc>
              <a:spcBef>
                <a:spcPts val="0"/>
              </a:spcBef>
              <a:spcAft>
                <a:spcPts val="0"/>
              </a:spcAft>
            </a:pPr>
            <a:r>
              <a:rPr sz="2050" dirty="0">
                <a:solidFill>
                  <a:srgbClr val="DD8047"/>
                </a:solidFill>
                <a:latin typeface="Wingdings" panose="05000000000000000000"/>
                <a:cs typeface="Wingdings" panose="05000000000000000000"/>
              </a:rPr>
              <a:t></a:t>
            </a:r>
            <a:r>
              <a:rPr sz="2050" spc="2035" dirty="0">
                <a:solidFill>
                  <a:srgbClr val="DD804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Contoh implementasi</a:t>
            </a:r>
            <a:r>
              <a:rPr sz="3400" spc="1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transaksi</a:t>
            </a:r>
            <a:r>
              <a:rPr sz="3400" spc="2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bisnis</a:t>
            </a:r>
            <a:r>
              <a:rPr sz="3400" spc="2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dalam</a:t>
            </a:r>
            <a:endParaRPr sz="34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12799" y="4052591"/>
            <a:ext cx="3791744" cy="507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95"/>
              </a:lnSpc>
              <a:spcBef>
                <a:spcPts val="0"/>
              </a:spcBef>
              <a:spcAft>
                <a:spcPts val="0"/>
              </a:spcAft>
            </a:pP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persamaan</a:t>
            </a:r>
            <a:r>
              <a:rPr sz="3400" spc="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akuntansi</a:t>
            </a:r>
            <a:endParaRPr sz="34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2447" y="4660667"/>
            <a:ext cx="3229095" cy="11145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95"/>
              </a:lnSpc>
              <a:spcBef>
                <a:spcPts val="0"/>
              </a:spcBef>
              <a:spcAft>
                <a:spcPts val="0"/>
              </a:spcAft>
            </a:pPr>
            <a:r>
              <a:rPr sz="2050" dirty="0">
                <a:solidFill>
                  <a:srgbClr val="DD8047"/>
                </a:solidFill>
                <a:latin typeface="Wingdings" panose="05000000000000000000"/>
                <a:cs typeface="Wingdings" panose="05000000000000000000"/>
              </a:rPr>
              <a:t></a:t>
            </a:r>
            <a:r>
              <a:rPr sz="2050" spc="2035" dirty="0">
                <a:solidFill>
                  <a:srgbClr val="DD804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400" spc="-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Kasus</a:t>
            </a:r>
            <a:r>
              <a:rPr sz="3400" spc="2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/ </a:t>
            </a:r>
            <a:r>
              <a:rPr sz="3400" spc="-1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tugas</a:t>
            </a:r>
            <a:endParaRPr sz="3400" spc="-18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0" marR="0">
              <a:lnSpc>
                <a:spcPts val="3695"/>
              </a:lnSpc>
              <a:spcBef>
                <a:spcPts val="1080"/>
              </a:spcBef>
              <a:spcAft>
                <a:spcPts val="0"/>
              </a:spcAft>
            </a:pPr>
            <a:r>
              <a:rPr sz="2050" dirty="0">
                <a:solidFill>
                  <a:srgbClr val="DD8047"/>
                </a:solidFill>
                <a:latin typeface="Wingdings" panose="05000000000000000000"/>
                <a:cs typeface="Wingdings" panose="05000000000000000000"/>
              </a:rPr>
              <a:t></a:t>
            </a:r>
            <a:r>
              <a:rPr sz="2050" spc="2035" dirty="0">
                <a:solidFill>
                  <a:srgbClr val="DD804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Daftar</a:t>
            </a:r>
            <a:r>
              <a:rPr sz="3400" spc="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Bacaan</a:t>
            </a:r>
            <a:endParaRPr sz="34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84322" y="2847484"/>
            <a:ext cx="3381327" cy="9125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885"/>
              </a:lnSpc>
              <a:spcBef>
                <a:spcPts val="0"/>
              </a:spcBef>
              <a:spcAft>
                <a:spcPts val="0"/>
              </a:spcAft>
            </a:pPr>
            <a:r>
              <a:rPr sz="5800" spc="-112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PENGANTAR</a:t>
            </a:r>
            <a:endParaRPr sz="5800" spc="-112" dirty="0">
              <a:solidFill>
                <a:srgbClr val="FF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49283" y="5706736"/>
            <a:ext cx="268262" cy="31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4</a:t>
            </a:r>
            <a:endParaRPr sz="1800" dirty="0">
              <a:solidFill>
                <a:srgbClr val="FFFFFF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8640" y="470682"/>
            <a:ext cx="5549415" cy="793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45"/>
              </a:lnSpc>
              <a:spcBef>
                <a:spcPts val="0"/>
              </a:spcBef>
              <a:spcAft>
                <a:spcPts val="0"/>
              </a:spcAft>
            </a:pPr>
            <a:r>
              <a:rPr sz="5000" spc="-92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Apakah</a:t>
            </a:r>
            <a:r>
              <a:rPr sz="5000" spc="-133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5000" spc="-93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r>
              <a:rPr sz="5000" spc="-150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5000" spc="-93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Itu</a:t>
            </a:r>
            <a:r>
              <a:rPr sz="5000" spc="-111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5000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?</a:t>
            </a:r>
            <a:endParaRPr sz="5000" dirty="0">
              <a:solidFill>
                <a:srgbClr val="FF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6882" y="1838342"/>
            <a:ext cx="7859469" cy="3135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20495" marR="0">
              <a:lnSpc>
                <a:spcPts val="3980"/>
              </a:lnSpc>
              <a:spcBef>
                <a:spcPts val="0"/>
              </a:spcBef>
              <a:spcAft>
                <a:spcPts val="0"/>
              </a:spcAft>
            </a:pPr>
            <a:r>
              <a:rPr sz="340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Akuntansi</a:t>
            </a:r>
            <a:r>
              <a:rPr sz="3400" spc="33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40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adalah</a:t>
            </a:r>
            <a:r>
              <a:rPr sz="3400" spc="27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40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aktivitas</a:t>
            </a:r>
            <a:endParaRPr sz="3400" dirty="0">
              <a:solidFill>
                <a:srgbClr val="2F2B20"/>
              </a:solidFill>
              <a:latin typeface="Cambria" panose="02040503050406030204"/>
              <a:cs typeface="Cambria" panose="02040503050406030204"/>
            </a:endParaRPr>
          </a:p>
          <a:p>
            <a:pPr marL="0" marR="0">
              <a:lnSpc>
                <a:spcPts val="3985"/>
              </a:lnSpc>
              <a:spcBef>
                <a:spcPts val="100"/>
              </a:spcBef>
              <a:spcAft>
                <a:spcPts val="0"/>
              </a:spcAft>
            </a:pPr>
            <a:r>
              <a:rPr sz="340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mengumpulkan,</a:t>
            </a:r>
            <a:r>
              <a:rPr sz="3400" spc="55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40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menganalisa,</a:t>
            </a:r>
            <a:r>
              <a:rPr sz="3400" spc="33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400" spc="-2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menyajikan</a:t>
            </a:r>
            <a:endParaRPr sz="3400" spc="-20" dirty="0">
              <a:solidFill>
                <a:srgbClr val="2F2B20"/>
              </a:solidFill>
              <a:latin typeface="Cambria" panose="02040503050406030204"/>
              <a:cs typeface="Cambria" panose="02040503050406030204"/>
            </a:endParaRPr>
          </a:p>
          <a:p>
            <a:pPr marL="82550" marR="0">
              <a:lnSpc>
                <a:spcPts val="3980"/>
              </a:lnSpc>
              <a:spcBef>
                <a:spcPts val="50"/>
              </a:spcBef>
              <a:spcAft>
                <a:spcPts val="0"/>
              </a:spcAft>
            </a:pPr>
            <a:r>
              <a:rPr sz="340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dalam</a:t>
            </a:r>
            <a:r>
              <a:rPr sz="3400" spc="1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40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bentuk</a:t>
            </a:r>
            <a:r>
              <a:rPr sz="3400" spc="28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400" spc="-11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angka,</a:t>
            </a:r>
            <a:r>
              <a:rPr sz="3400" spc="37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40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mengklasifikasikan,</a:t>
            </a:r>
            <a:endParaRPr sz="3400" dirty="0">
              <a:solidFill>
                <a:srgbClr val="2F2B20"/>
              </a:solidFill>
              <a:latin typeface="Cambria" panose="02040503050406030204"/>
              <a:cs typeface="Cambria" panose="02040503050406030204"/>
            </a:endParaRPr>
          </a:p>
          <a:p>
            <a:pPr marL="382270" marR="0">
              <a:lnSpc>
                <a:spcPts val="3980"/>
              </a:lnSpc>
              <a:spcBef>
                <a:spcPts val="100"/>
              </a:spcBef>
              <a:spcAft>
                <a:spcPts val="0"/>
              </a:spcAft>
            </a:pPr>
            <a:r>
              <a:rPr sz="340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mencatat,</a:t>
            </a:r>
            <a:r>
              <a:rPr sz="3400" spc="23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40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meringkas</a:t>
            </a:r>
            <a:r>
              <a:rPr sz="3400" spc="37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40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dan melaporkan</a:t>
            </a:r>
            <a:endParaRPr sz="3400" dirty="0">
              <a:solidFill>
                <a:srgbClr val="2F2B20"/>
              </a:solidFill>
              <a:latin typeface="Cambria" panose="02040503050406030204"/>
              <a:cs typeface="Cambria" panose="02040503050406030204"/>
            </a:endParaRPr>
          </a:p>
          <a:p>
            <a:pPr marL="365760" marR="0">
              <a:lnSpc>
                <a:spcPts val="3985"/>
              </a:lnSpc>
              <a:spcBef>
                <a:spcPts val="100"/>
              </a:spcBef>
              <a:spcAft>
                <a:spcPts val="0"/>
              </a:spcAft>
            </a:pPr>
            <a:r>
              <a:rPr sz="3400" spc="-1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aktivitas/transaksi</a:t>
            </a:r>
            <a:r>
              <a:rPr sz="3400" spc="56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40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perusahaan</a:t>
            </a:r>
            <a:r>
              <a:rPr sz="3400" spc="28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40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dalam</a:t>
            </a:r>
            <a:endParaRPr sz="3400" dirty="0">
              <a:solidFill>
                <a:srgbClr val="2F2B20"/>
              </a:solidFill>
              <a:latin typeface="Cambria" panose="02040503050406030204"/>
              <a:cs typeface="Cambria" panose="02040503050406030204"/>
            </a:endParaRPr>
          </a:p>
          <a:p>
            <a:pPr marL="1335405" marR="0">
              <a:lnSpc>
                <a:spcPts val="3980"/>
              </a:lnSpc>
              <a:spcBef>
                <a:spcPts val="100"/>
              </a:spcBef>
              <a:spcAft>
                <a:spcPts val="0"/>
              </a:spcAft>
            </a:pPr>
            <a:r>
              <a:rPr sz="340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bentuk</a:t>
            </a:r>
            <a:r>
              <a:rPr sz="3400" spc="28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400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informasi </a:t>
            </a:r>
            <a:r>
              <a:rPr sz="3400" spc="-15" dirty="0">
                <a:solidFill>
                  <a:srgbClr val="2F2B20"/>
                </a:solidFill>
                <a:latin typeface="Cambria" panose="02040503050406030204"/>
                <a:cs typeface="Cambria" panose="02040503050406030204"/>
              </a:rPr>
              <a:t>keuangan</a:t>
            </a:r>
            <a:endParaRPr sz="3400" spc="-15" dirty="0">
              <a:solidFill>
                <a:srgbClr val="2F2B20"/>
              </a:solidFill>
              <a:latin typeface="Cambria" panose="02040503050406030204"/>
              <a:cs typeface="Cambria" panose="0204050305040603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49283" y="5706736"/>
            <a:ext cx="268262" cy="31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5</a:t>
            </a:r>
            <a:endParaRPr sz="1800" dirty="0">
              <a:solidFill>
                <a:srgbClr val="FFFFFF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8640" y="285791"/>
            <a:ext cx="4959226" cy="7022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230"/>
              </a:lnSpc>
              <a:spcBef>
                <a:spcPts val="0"/>
              </a:spcBef>
              <a:spcAft>
                <a:spcPts val="0"/>
              </a:spcAft>
            </a:pPr>
            <a:r>
              <a:rPr sz="4400" spc="-93" dirty="0">
                <a:solidFill>
                  <a:srgbClr val="2F2B20"/>
                </a:solidFill>
                <a:latin typeface="Bernard MT Condensed" panose="02050806060905020404"/>
                <a:cs typeface="Bernard MT Condensed" panose="02050806060905020404"/>
              </a:rPr>
              <a:t>PENGERTIAN</a:t>
            </a:r>
            <a:r>
              <a:rPr sz="4400" spc="-136" dirty="0">
                <a:solidFill>
                  <a:srgbClr val="2F2B20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4400" spc="-105" dirty="0">
                <a:solidFill>
                  <a:srgbClr val="2F2B20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endParaRPr sz="4400" spc="-105" dirty="0">
              <a:solidFill>
                <a:srgbClr val="2F2B2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30850" y="2227067"/>
            <a:ext cx="2339688" cy="3489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2F2B20"/>
                </a:solidFill>
                <a:latin typeface="Impact" panose="020B0806030902050204"/>
                <a:cs typeface="Impact" panose="020B0806030902050204"/>
              </a:rPr>
              <a:t>Mengumpulkan</a:t>
            </a:r>
            <a:r>
              <a:rPr sz="2000" spc="351" dirty="0">
                <a:solidFill>
                  <a:srgbClr val="2F2B20"/>
                </a:solidFill>
                <a:latin typeface="Impact" panose="020B0806030902050204"/>
                <a:cs typeface="Impact" panose="020B0806030902050204"/>
              </a:rPr>
              <a:t> </a:t>
            </a:r>
            <a:r>
              <a:rPr sz="2000" dirty="0">
                <a:solidFill>
                  <a:srgbClr val="2F2B20"/>
                </a:solidFill>
                <a:latin typeface="Impact" panose="020B0806030902050204"/>
                <a:cs typeface="Impact" panose="020B0806030902050204"/>
              </a:rPr>
              <a:t>Data</a:t>
            </a:r>
            <a:endParaRPr sz="2000" dirty="0">
              <a:solidFill>
                <a:srgbClr val="2F2B20"/>
              </a:solidFill>
              <a:latin typeface="Impact" panose="020B0806030902050204"/>
              <a:cs typeface="Impact" panose="020B080603090205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17490" y="3308526"/>
            <a:ext cx="2765154" cy="13567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Impact" panose="020B0806030902050204"/>
                <a:cs typeface="Impact" panose="020B0806030902050204"/>
              </a:rPr>
              <a:t>Mengklasifikasikan</a:t>
            </a:r>
            <a:r>
              <a:rPr sz="2000" spc="352" dirty="0">
                <a:solidFill>
                  <a:srgbClr val="000000"/>
                </a:solidFill>
                <a:latin typeface="Impact" panose="020B0806030902050204"/>
                <a:cs typeface="Impact" panose="020B0806030902050204"/>
              </a:rPr>
              <a:t> </a:t>
            </a:r>
            <a:r>
              <a:rPr sz="2000" dirty="0">
                <a:solidFill>
                  <a:srgbClr val="000000"/>
                </a:solidFill>
                <a:latin typeface="Impact" panose="020B0806030902050204"/>
                <a:cs typeface="Impact" panose="020B0806030902050204"/>
              </a:rPr>
              <a:t>Data</a:t>
            </a:r>
            <a:endParaRPr sz="2000" dirty="0">
              <a:solidFill>
                <a:srgbClr val="000000"/>
              </a:solidFill>
              <a:latin typeface="Impact" panose="020B0806030902050204"/>
              <a:cs typeface="Impact" panose="020B0806030902050204"/>
            </a:endParaRPr>
          </a:p>
          <a:p>
            <a:pPr marL="511175" marR="0">
              <a:lnSpc>
                <a:spcPts val="2445"/>
              </a:lnSpc>
              <a:spcBef>
                <a:spcPts val="5545"/>
              </a:spcBef>
              <a:spcAft>
                <a:spcPts val="0"/>
              </a:spcAft>
            </a:pPr>
            <a:r>
              <a:rPr sz="2000" dirty="0">
                <a:solidFill>
                  <a:srgbClr val="2F2B20"/>
                </a:solidFill>
                <a:latin typeface="Impact" panose="020B0806030902050204"/>
                <a:cs typeface="Impact" panose="020B0806030902050204"/>
              </a:rPr>
              <a:t>Mencatat</a:t>
            </a:r>
            <a:r>
              <a:rPr sz="2000" spc="705" dirty="0">
                <a:solidFill>
                  <a:srgbClr val="2F2B20"/>
                </a:solidFill>
                <a:latin typeface="Impact" panose="020B0806030902050204"/>
                <a:cs typeface="Impact" panose="020B0806030902050204"/>
              </a:rPr>
              <a:t> </a:t>
            </a:r>
            <a:r>
              <a:rPr sz="2000" dirty="0">
                <a:solidFill>
                  <a:srgbClr val="2F2B20"/>
                </a:solidFill>
                <a:latin typeface="Impact" panose="020B0806030902050204"/>
                <a:cs typeface="Impact" panose="020B0806030902050204"/>
              </a:rPr>
              <a:t>Data</a:t>
            </a:r>
            <a:endParaRPr sz="2000" dirty="0">
              <a:solidFill>
                <a:srgbClr val="2F2B20"/>
              </a:solidFill>
              <a:latin typeface="Impact" panose="020B0806030902050204"/>
              <a:cs typeface="Impact" panose="020B080603090205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32255" y="3853929"/>
            <a:ext cx="1405410" cy="409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Impact" panose="020B0806030902050204"/>
                <a:cs typeface="Impact" panose="020B0806030902050204"/>
              </a:rPr>
              <a:t>Akuntansi</a:t>
            </a:r>
            <a:endParaRPr sz="2400" dirty="0">
              <a:solidFill>
                <a:srgbClr val="000000"/>
              </a:solidFill>
              <a:latin typeface="Impact" panose="020B0806030902050204"/>
              <a:cs typeface="Impact" panose="020B080603090205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02146" y="5325032"/>
            <a:ext cx="1399215" cy="348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2F2B20"/>
                </a:solidFill>
                <a:latin typeface="Impact" panose="020B0806030902050204"/>
                <a:cs typeface="Impact" panose="020B0806030902050204"/>
              </a:rPr>
              <a:t>Melaporkan</a:t>
            </a:r>
            <a:endParaRPr sz="2000" dirty="0">
              <a:solidFill>
                <a:srgbClr val="2F2B20"/>
              </a:solidFill>
              <a:latin typeface="Impact" panose="020B0806030902050204"/>
              <a:cs typeface="Impact" panose="020B080603090205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49283" y="5706736"/>
            <a:ext cx="268262" cy="31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6</a:t>
            </a:r>
            <a:endParaRPr sz="1800" dirty="0">
              <a:solidFill>
                <a:srgbClr val="FFFFFF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17752" y="2774883"/>
            <a:ext cx="7401936" cy="85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410"/>
              </a:lnSpc>
              <a:spcBef>
                <a:spcPts val="0"/>
              </a:spcBef>
              <a:spcAft>
                <a:spcPts val="0"/>
              </a:spcAft>
            </a:pPr>
            <a:r>
              <a:rPr sz="5400" dirty="0">
                <a:solidFill>
                  <a:srgbClr val="292400"/>
                </a:solidFill>
                <a:latin typeface="Bernard MT Condensed" panose="02050806060905020404"/>
                <a:cs typeface="Bernard MT Condensed" panose="02050806060905020404"/>
              </a:rPr>
              <a:t>PRINSIP-PRINSIP </a:t>
            </a:r>
            <a:r>
              <a:rPr sz="5400" spc="-25" dirty="0">
                <a:solidFill>
                  <a:srgbClr val="292400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endParaRPr sz="5400" spc="-25" dirty="0">
              <a:solidFill>
                <a:srgbClr val="2924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4158" y="5890563"/>
            <a:ext cx="254787" cy="248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FFFFFF"/>
                </a:solidFill>
                <a:latin typeface="Century Schoolbook" panose="02040604050505020304"/>
                <a:cs typeface="Century Schoolbook" panose="02040604050505020304"/>
              </a:rPr>
              <a:t>7</a:t>
            </a:r>
            <a:endParaRPr sz="1400" b="1" dirty="0">
              <a:solidFill>
                <a:srgbClr val="FFFFFF"/>
              </a:solidFill>
              <a:latin typeface="Century Schoolbook" panose="02040604050505020304"/>
              <a:cs typeface="Century Schoolbook" panose="020406040505050203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2900" y="182749"/>
            <a:ext cx="8040093" cy="10829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74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PRINSIP </a:t>
            </a:r>
            <a:r>
              <a:rPr sz="4000" spc="-15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r>
              <a:rPr sz="40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4000" spc="-36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YANG</a:t>
            </a:r>
            <a:r>
              <a:rPr sz="4000" spc="11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40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DITERIMA UMUM</a:t>
            </a:r>
            <a:endParaRPr sz="4000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  <a:p>
            <a:pPr marL="0" marR="0">
              <a:lnSpc>
                <a:spcPts val="3450"/>
              </a:lnSpc>
              <a:spcBef>
                <a:spcPts val="85"/>
              </a:spcBef>
              <a:spcAft>
                <a:spcPts val="0"/>
              </a:spcAft>
            </a:pPr>
            <a:r>
              <a:rPr sz="2900" spc="-18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(GENERALLY</a:t>
            </a:r>
            <a:r>
              <a:rPr sz="2900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 ACCEPTED ACCOUNTING PRINCIPLES,</a:t>
            </a:r>
            <a:r>
              <a:rPr sz="2900" spc="-14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900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GAAP)</a:t>
            </a:r>
            <a:endParaRPr sz="2900" dirty="0">
              <a:solidFill>
                <a:srgbClr val="FF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6205" y="1896405"/>
            <a:ext cx="5521892" cy="1473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0685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Konsep entitas</a:t>
            </a:r>
            <a:r>
              <a:rPr sz="2400" spc="-34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bisnis</a:t>
            </a:r>
            <a:r>
              <a:rPr sz="2400" spc="-11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membatasi</a:t>
            </a:r>
            <a:r>
              <a:rPr sz="2400" spc="1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data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660"/>
              </a:lnSpc>
              <a:spcBef>
                <a:spcPts val="175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ekonomik dalam</a:t>
            </a:r>
            <a:r>
              <a:rPr sz="2400" spc="-3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sistem</a:t>
            </a:r>
            <a:r>
              <a:rPr sz="2400" spc="-18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akuntansi</a:t>
            </a:r>
            <a:r>
              <a:rPr sz="2400" spc="-15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pada</a:t>
            </a:r>
            <a:r>
              <a:rPr sz="2400" spc="-1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data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489585" marR="0">
              <a:lnSpc>
                <a:spcPts val="2655"/>
              </a:lnSpc>
              <a:spcBef>
                <a:spcPts val="22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yang langsung</a:t>
            </a:r>
            <a:r>
              <a:rPr sz="2400" spc="-2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berhubungan</a:t>
            </a:r>
            <a:r>
              <a:rPr sz="2400" spc="-1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dengan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737995" marR="0">
              <a:lnSpc>
                <a:spcPts val="2655"/>
              </a:lnSpc>
              <a:spcBef>
                <a:spcPts val="22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aktivitas</a:t>
            </a:r>
            <a:r>
              <a:rPr sz="2400" spc="-4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bisnis.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2296" y="4275369"/>
            <a:ext cx="4725314" cy="11071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973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Konsep biaya</a:t>
            </a:r>
            <a:r>
              <a:rPr sz="2400" spc="-1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merupakan dasar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283845" marR="0">
              <a:lnSpc>
                <a:spcPts val="2655"/>
              </a:lnSpc>
              <a:spcBef>
                <a:spcPts val="17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pencatatan</a:t>
            </a:r>
            <a:r>
              <a:rPr sz="2400" spc="-41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harga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pertukaran</a:t>
            </a:r>
            <a:r>
              <a:rPr sz="240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atau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655"/>
              </a:lnSpc>
              <a:spcBef>
                <a:spcPts val="22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biaya</a:t>
            </a:r>
            <a:r>
              <a:rPr sz="2400" spc="-2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akuisisi</a:t>
            </a:r>
            <a:r>
              <a:rPr sz="2400" spc="-2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pada catatan</a:t>
            </a:r>
            <a:r>
              <a:rPr sz="240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akuntansi.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2900" y="182749"/>
            <a:ext cx="8040093" cy="10829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74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PRINSIP </a:t>
            </a:r>
            <a:r>
              <a:rPr sz="4000" spc="-15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r>
              <a:rPr sz="40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4000" spc="-36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YANG</a:t>
            </a:r>
            <a:r>
              <a:rPr sz="4000" spc="11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40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DITERIMA UMUM</a:t>
            </a:r>
            <a:endParaRPr sz="4000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  <a:p>
            <a:pPr marL="0" marR="0">
              <a:lnSpc>
                <a:spcPts val="3450"/>
              </a:lnSpc>
              <a:spcBef>
                <a:spcPts val="85"/>
              </a:spcBef>
              <a:spcAft>
                <a:spcPts val="0"/>
              </a:spcAft>
            </a:pPr>
            <a:r>
              <a:rPr sz="2900" spc="-18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(GENERALLY</a:t>
            </a:r>
            <a:r>
              <a:rPr sz="2900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 ACCEPTED ACCOUNTING PRINCIPLES,</a:t>
            </a:r>
            <a:r>
              <a:rPr sz="2900" spc="-14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900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GAAP)</a:t>
            </a:r>
            <a:endParaRPr sz="2900" dirty="0">
              <a:solidFill>
                <a:srgbClr val="FF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5378" y="1605136"/>
            <a:ext cx="5757557" cy="19521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5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Konsep</a:t>
            </a:r>
            <a:r>
              <a:rPr sz="3200" spc="-2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objektivitas</a:t>
            </a:r>
            <a:r>
              <a:rPr sz="3200" spc="-25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mensyaratkan</a:t>
            </a:r>
            <a:endParaRPr sz="32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389890" marR="0">
              <a:lnSpc>
                <a:spcPts val="3550"/>
              </a:lnSpc>
              <a:spcBef>
                <a:spcPts val="34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catatan</a:t>
            </a:r>
            <a:r>
              <a:rPr sz="3200" spc="-12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dan</a:t>
            </a:r>
            <a:r>
              <a:rPr sz="3200" spc="-2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laporan</a:t>
            </a:r>
            <a:r>
              <a:rPr sz="3200" spc="-2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akuntansi</a:t>
            </a:r>
            <a:endParaRPr sz="32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571500" marR="0">
              <a:lnSpc>
                <a:spcPts val="3550"/>
              </a:lnSpc>
              <a:spcBef>
                <a:spcPts val="24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didasarkan</a:t>
            </a:r>
            <a:r>
              <a:rPr sz="3200" spc="-34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pada</a:t>
            </a:r>
            <a:r>
              <a:rPr sz="3200" spc="-18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bukti</a:t>
            </a:r>
            <a:r>
              <a:rPr sz="3200" spc="-4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yang</a:t>
            </a:r>
            <a:endParaRPr sz="32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2118995" marR="0">
              <a:lnSpc>
                <a:spcPts val="3550"/>
              </a:lnSpc>
              <a:spcBef>
                <a:spcPts val="34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objektif.</a:t>
            </a:r>
            <a:endParaRPr sz="32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89017" y="3835765"/>
            <a:ext cx="4060024" cy="19520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1020" marR="0">
              <a:lnSpc>
                <a:spcPts val="355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Konsep</a:t>
            </a:r>
            <a:r>
              <a:rPr sz="3200" spc="-2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unit</a:t>
            </a:r>
            <a:r>
              <a:rPr sz="3200" spc="-18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ukur</a:t>
            </a:r>
            <a:endParaRPr sz="32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434340" marR="0">
              <a:lnSpc>
                <a:spcPts val="3550"/>
              </a:lnSpc>
              <a:spcBef>
                <a:spcPts val="29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mensyaratkan</a:t>
            </a:r>
            <a:r>
              <a:rPr sz="3200" spc="-4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data</a:t>
            </a:r>
            <a:endParaRPr sz="32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3550"/>
              </a:lnSpc>
              <a:spcBef>
                <a:spcPts val="29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ekonomik</a:t>
            </a:r>
            <a:r>
              <a:rPr sz="3200" spc="-4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dicatat</a:t>
            </a:r>
            <a:r>
              <a:rPr sz="3200" spc="-2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dalam</a:t>
            </a:r>
            <a:endParaRPr sz="32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778510" marR="0">
              <a:lnSpc>
                <a:spcPts val="3550"/>
              </a:lnSpc>
              <a:spcBef>
                <a:spcPts val="34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rupiah</a:t>
            </a:r>
            <a:r>
              <a:rPr sz="3200" spc="-25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(dolar).</a:t>
            </a:r>
            <a:endParaRPr sz="32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5013" y="1300842"/>
            <a:ext cx="314176" cy="204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Tw Cen MT" panose="020B0602020104020603"/>
                <a:cs typeface="Tw Cen MT" panose="020B0602020104020603"/>
              </a:rPr>
              <a:t>10</a:t>
            </a:r>
            <a:endParaRPr sz="1200" b="1" dirty="0">
              <a:solidFill>
                <a:srgbClr val="FFFFFF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63267" y="2054814"/>
            <a:ext cx="5840346" cy="18578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125"/>
              </a:lnSpc>
              <a:spcBef>
                <a:spcPts val="0"/>
              </a:spcBef>
              <a:spcAft>
                <a:spcPts val="0"/>
              </a:spcAft>
            </a:pPr>
            <a:r>
              <a:rPr sz="6000" dirty="0">
                <a:solidFill>
                  <a:srgbClr val="20190B"/>
                </a:solidFill>
                <a:latin typeface="Bernard MT Condensed" panose="02050806060905020404"/>
                <a:cs typeface="Bernard MT Condensed" panose="02050806060905020404"/>
              </a:rPr>
              <a:t>KONSEP</a:t>
            </a:r>
            <a:r>
              <a:rPr sz="6000" spc="-14" dirty="0">
                <a:solidFill>
                  <a:srgbClr val="20190B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6000" dirty="0">
                <a:solidFill>
                  <a:srgbClr val="20190B"/>
                </a:solidFill>
                <a:latin typeface="Bernard MT Condensed" panose="02050806060905020404"/>
                <a:cs typeface="Bernard MT Condensed" panose="02050806060905020404"/>
              </a:rPr>
              <a:t>PERSAMAAN</a:t>
            </a:r>
            <a:endParaRPr sz="6000" dirty="0">
              <a:solidFill>
                <a:srgbClr val="20190B"/>
              </a:solidFill>
              <a:latin typeface="Bernard MT Condensed" panose="02050806060905020404"/>
              <a:cs typeface="Bernard MT Condensed" panose="02050806060905020404"/>
            </a:endParaRPr>
          </a:p>
          <a:p>
            <a:pPr marL="1343025" marR="0">
              <a:lnSpc>
                <a:spcPts val="7125"/>
              </a:lnSpc>
              <a:spcBef>
                <a:spcPts val="75"/>
              </a:spcBef>
              <a:spcAft>
                <a:spcPts val="0"/>
              </a:spcAft>
            </a:pPr>
            <a:r>
              <a:rPr sz="6000" spc="-25" dirty="0">
                <a:solidFill>
                  <a:srgbClr val="20190B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endParaRPr sz="6000" spc="-25" dirty="0">
              <a:solidFill>
                <a:srgbClr val="20190B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9003" y="236535"/>
            <a:ext cx="5732790" cy="792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40"/>
              </a:lnSpc>
              <a:spcBef>
                <a:spcPts val="0"/>
              </a:spcBef>
              <a:spcAft>
                <a:spcPts val="0"/>
              </a:spcAft>
            </a:pPr>
            <a:r>
              <a:rPr sz="5000" dirty="0">
                <a:solidFill>
                  <a:srgbClr val="A17C36"/>
                </a:solidFill>
                <a:latin typeface="Bernard MT Condensed" panose="02050806060905020404"/>
                <a:cs typeface="Bernard MT Condensed" panose="02050806060905020404"/>
              </a:rPr>
              <a:t>PERSAMAAN</a:t>
            </a:r>
            <a:r>
              <a:rPr sz="5000" spc="1226" dirty="0">
                <a:solidFill>
                  <a:srgbClr val="A17C36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5000" spc="-21" dirty="0">
                <a:solidFill>
                  <a:srgbClr val="A17C36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endParaRPr sz="5000" spc="-21" dirty="0">
              <a:solidFill>
                <a:srgbClr val="A17C36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013" y="1300842"/>
            <a:ext cx="314176" cy="204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Tw Cen MT" panose="020B0602020104020603"/>
                <a:cs typeface="Tw Cen MT" panose="020B0602020104020603"/>
              </a:rPr>
              <a:t>11</a:t>
            </a:r>
            <a:endParaRPr sz="1200" b="1" dirty="0">
              <a:solidFill>
                <a:srgbClr val="FFFFFF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2357" y="1786815"/>
            <a:ext cx="7911611" cy="3777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7475" marR="0">
              <a:lnSpc>
                <a:spcPts val="3515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Persamaan</a:t>
            </a:r>
            <a:r>
              <a:rPr sz="3000" spc="23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akuntansi adalah</a:t>
            </a:r>
            <a:r>
              <a:rPr sz="3000" spc="-1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suatu persamaan</a:t>
            </a:r>
            <a:endParaRPr sz="3000" dirty="0">
              <a:solidFill>
                <a:srgbClr val="000000"/>
              </a:solidFill>
              <a:latin typeface="Cambria" panose="02040503050406030204"/>
              <a:cs typeface="Cambria" panose="02040503050406030204"/>
            </a:endParaRPr>
          </a:p>
          <a:p>
            <a:pPr marL="326390" marR="0">
              <a:lnSpc>
                <a:spcPts val="3240"/>
              </a:lnSpc>
              <a:spcBef>
                <a:spcPts val="50"/>
              </a:spcBef>
              <a:spcAft>
                <a:spcPts val="0"/>
              </a:spcAft>
            </a:pPr>
            <a:r>
              <a:rPr sz="3000" spc="-2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yang</a:t>
            </a:r>
            <a:r>
              <a:rPr sz="3000" spc="15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menunjukkan</a:t>
            </a:r>
            <a:r>
              <a:rPr sz="3000" spc="15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jumlah</a:t>
            </a:r>
            <a:r>
              <a:rPr sz="3000" spc="18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000" b="1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harta </a:t>
            </a:r>
            <a:r>
              <a:rPr sz="3000" b="1" spc="-28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kekayaan</a:t>
            </a:r>
            <a:endParaRPr sz="3000" b="1" spc="-28" dirty="0">
              <a:solidFill>
                <a:srgbClr val="000000"/>
              </a:solidFill>
              <a:latin typeface="Cambria" panose="02040503050406030204"/>
              <a:cs typeface="Cambria" panose="02040503050406030204"/>
            </a:endParaRPr>
          </a:p>
          <a:p>
            <a:pPr marL="461645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(aset)</a:t>
            </a:r>
            <a:r>
              <a:rPr sz="3000" b="1" spc="-11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suatu</a:t>
            </a:r>
            <a:r>
              <a:rPr sz="3000" spc="1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perusahaan </a:t>
            </a:r>
            <a:r>
              <a:rPr sz="3000" spc="-21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yang</a:t>
            </a:r>
            <a:r>
              <a:rPr sz="3000" spc="3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selalu sama</a:t>
            </a:r>
            <a:endParaRPr sz="3000" dirty="0">
              <a:solidFill>
                <a:srgbClr val="000000"/>
              </a:solidFill>
              <a:latin typeface="Cambria" panose="02040503050406030204"/>
              <a:cs typeface="Cambria" panose="02040503050406030204"/>
            </a:endParaRPr>
          </a:p>
          <a:p>
            <a:pPr marL="141605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dengan penjumlahan</a:t>
            </a:r>
            <a:r>
              <a:rPr sz="3000" spc="-18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dari </a:t>
            </a:r>
            <a:r>
              <a:rPr sz="3000" b="1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hutang/kewajiban</a:t>
            </a:r>
            <a:endParaRPr sz="3000" b="1" dirty="0">
              <a:solidFill>
                <a:srgbClr val="000000"/>
              </a:solidFill>
              <a:latin typeface="Cambria" panose="02040503050406030204"/>
              <a:cs typeface="Cambria" panose="02040503050406030204"/>
            </a:endParaRPr>
          </a:p>
          <a:p>
            <a:pPr marL="377825" marR="0">
              <a:lnSpc>
                <a:spcPts val="3240"/>
              </a:lnSpc>
              <a:spcBef>
                <a:spcPts val="50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dan </a:t>
            </a:r>
            <a:r>
              <a:rPr sz="3000" b="1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modal (ekuitas) </a:t>
            </a: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perusahaan tersebut.</a:t>
            </a:r>
            <a:endParaRPr sz="3000" dirty="0">
              <a:solidFill>
                <a:srgbClr val="000000"/>
              </a:solidFill>
              <a:latin typeface="Cambria" panose="02040503050406030204"/>
              <a:cs typeface="Cambria" panose="02040503050406030204"/>
            </a:endParaRPr>
          </a:p>
          <a:p>
            <a:pPr marL="179705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Dengan formula </a:t>
            </a:r>
            <a:r>
              <a:rPr sz="3000" spc="-2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yang</a:t>
            </a:r>
            <a:r>
              <a:rPr sz="3000" spc="15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lain berarti, jumlah</a:t>
            </a:r>
            <a:r>
              <a:rPr sz="3000" spc="15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aset</a:t>
            </a:r>
            <a:endParaRPr sz="3000" dirty="0">
              <a:solidFill>
                <a:srgbClr val="000000"/>
              </a:solidFill>
              <a:latin typeface="Cambria" panose="02040503050406030204"/>
              <a:cs typeface="Cambria" panose="02040503050406030204"/>
            </a:endParaRPr>
          </a:p>
          <a:p>
            <a:pPr marL="361315" marR="0">
              <a:lnSpc>
                <a:spcPts val="3240"/>
              </a:lnSpc>
              <a:spcBef>
                <a:spcPts val="50"/>
              </a:spcBef>
              <a:spcAft>
                <a:spcPts val="0"/>
              </a:spcAft>
            </a:pPr>
            <a:r>
              <a:rPr sz="3000" spc="-2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yang</a:t>
            </a:r>
            <a:r>
              <a:rPr sz="3000" spc="2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dimiliki</a:t>
            </a:r>
            <a:r>
              <a:rPr sz="3000" spc="37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perusahaan </a:t>
            </a:r>
            <a:r>
              <a:rPr sz="3000" spc="-1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dikurangi</a:t>
            </a:r>
            <a:r>
              <a:rPr sz="3000" spc="1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dengan</a:t>
            </a:r>
            <a:endParaRPr sz="3000" dirty="0">
              <a:solidFill>
                <a:srgbClr val="000000"/>
              </a:solidFill>
              <a:latin typeface="Cambria" panose="02040503050406030204"/>
              <a:cs typeface="Cambria" panose="02040503050406030204"/>
            </a:endParaRPr>
          </a:p>
          <a:p>
            <a:pPr marL="0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jumlah </a:t>
            </a:r>
            <a:r>
              <a:rPr sz="3000" spc="-11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hutangnya</a:t>
            </a:r>
            <a:r>
              <a:rPr sz="3000" spc="-15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000" spc="-17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(kewajibannya)</a:t>
            </a:r>
            <a:r>
              <a:rPr sz="3000" spc="18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sama dengan</a:t>
            </a:r>
            <a:endParaRPr sz="3000" dirty="0">
              <a:solidFill>
                <a:srgbClr val="000000"/>
              </a:solidFill>
              <a:latin typeface="Cambria" panose="02040503050406030204"/>
              <a:cs typeface="Cambria" panose="02040503050406030204"/>
            </a:endParaRPr>
          </a:p>
          <a:p>
            <a:pPr marL="2674620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Cambria" panose="02040503050406030204"/>
                <a:cs typeface="Cambria" panose="02040503050406030204"/>
              </a:rPr>
              <a:t>modal pemilik.</a:t>
            </a:r>
            <a:endParaRPr sz="3000" dirty="0">
              <a:solidFill>
                <a:srgbClr val="000000"/>
              </a:solidFill>
              <a:latin typeface="Cambria" panose="02040503050406030204"/>
              <a:cs typeface="Cambria" panose="0204050305040603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9003" y="393318"/>
            <a:ext cx="7749002" cy="702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23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UNSUR-UNSUR</a:t>
            </a:r>
            <a:r>
              <a:rPr sz="4400" spc="-28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44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PERSAMAAN </a:t>
            </a:r>
            <a:r>
              <a:rPr sz="4400" spc="-18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endParaRPr sz="4400" spc="-18" dirty="0">
              <a:solidFill>
                <a:srgbClr val="775F55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013" y="1300842"/>
            <a:ext cx="314176" cy="204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Tw Cen MT" panose="020B0602020104020603"/>
                <a:cs typeface="Tw Cen MT" panose="020B0602020104020603"/>
              </a:rPr>
              <a:t>12</a:t>
            </a:r>
            <a:endParaRPr sz="1200" b="1" dirty="0">
              <a:solidFill>
                <a:srgbClr val="FFFFFF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8640" y="1698846"/>
            <a:ext cx="7743331" cy="4247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45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DD8047"/>
                </a:solidFill>
                <a:latin typeface="Wingdings" panose="05000000000000000000"/>
                <a:cs typeface="Wingdings" panose="05000000000000000000"/>
              </a:rPr>
              <a:t></a:t>
            </a:r>
            <a:r>
              <a:rPr sz="1700" spc="580" dirty="0">
                <a:solidFill>
                  <a:srgbClr val="DD804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Aktiva/Aset</a:t>
            </a:r>
            <a:r>
              <a:rPr sz="2800" b="1" spc="4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adalah daftar</a:t>
            </a:r>
            <a:r>
              <a:rPr sz="2800" spc="2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kekayaan</a:t>
            </a:r>
            <a:r>
              <a:rPr sz="2800" spc="2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spc="-3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yang</a:t>
            </a:r>
            <a:r>
              <a:rPr sz="2800" spc="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dimiliki</a:t>
            </a:r>
            <a:endParaRPr sz="28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8680" y="2040342"/>
            <a:ext cx="2729111" cy="425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4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suatu</a:t>
            </a:r>
            <a:r>
              <a:rPr sz="2800" spc="1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perusahaan.</a:t>
            </a:r>
            <a:endParaRPr sz="28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8640" y="2901663"/>
            <a:ext cx="8359135" cy="1449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45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DD8047"/>
                </a:solidFill>
                <a:latin typeface="Wingdings" panose="05000000000000000000"/>
                <a:cs typeface="Wingdings" panose="05000000000000000000"/>
              </a:rPr>
              <a:t></a:t>
            </a:r>
            <a:r>
              <a:rPr sz="1700" spc="580" dirty="0">
                <a:solidFill>
                  <a:srgbClr val="DD804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Hutang/Kewajiban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adalah </a:t>
            </a:r>
            <a:r>
              <a:rPr sz="2800" spc="-2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kewajiban</a:t>
            </a:r>
            <a:r>
              <a:rPr sz="2800" spc="4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perusahaan</a:t>
            </a:r>
            <a:endParaRPr sz="28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320040" marR="0">
              <a:lnSpc>
                <a:spcPts val="269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untuk </a:t>
            </a:r>
            <a:r>
              <a:rPr sz="2800" spc="-2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membayar</a:t>
            </a:r>
            <a:r>
              <a:rPr sz="2800" spc="2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kepada</a:t>
            </a:r>
            <a:r>
              <a:rPr sz="2800" spc="3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pihak</a:t>
            </a:r>
            <a:r>
              <a:rPr sz="2800" spc="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lain sejumlah</a:t>
            </a:r>
            <a:endParaRPr sz="28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320040" marR="0">
              <a:lnSpc>
                <a:spcPts val="269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uang/barang/jasa</a:t>
            </a:r>
            <a:r>
              <a:rPr sz="2800" spc="2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dimasa</a:t>
            </a:r>
            <a:r>
              <a:rPr sz="2800" spc="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mendatang</a:t>
            </a:r>
            <a:r>
              <a:rPr sz="2800" spc="2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akibat</a:t>
            </a:r>
            <a:r>
              <a:rPr sz="2800" spc="2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transaksi</a:t>
            </a:r>
            <a:endParaRPr sz="28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320040" marR="0">
              <a:lnSpc>
                <a:spcPts val="269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di</a:t>
            </a:r>
            <a:r>
              <a:rPr sz="2800" spc="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masa lalu.</a:t>
            </a:r>
            <a:endParaRPr sz="28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8640" y="4785581"/>
            <a:ext cx="8196919" cy="1107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45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DD8047"/>
                </a:solidFill>
                <a:latin typeface="Wingdings" panose="05000000000000000000"/>
                <a:cs typeface="Wingdings" panose="05000000000000000000"/>
              </a:rPr>
              <a:t></a:t>
            </a:r>
            <a:r>
              <a:rPr sz="1700" spc="580" dirty="0">
                <a:solidFill>
                  <a:srgbClr val="DD8047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Modal/Ekuitas</a:t>
            </a:r>
            <a:r>
              <a:rPr sz="2800" b="1" spc="-2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adalah</a:t>
            </a:r>
            <a:r>
              <a:rPr sz="2800" spc="1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bukti penyertaan</a:t>
            </a:r>
            <a:r>
              <a:rPr sz="2800" spc="1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dan</a:t>
            </a:r>
            <a:endParaRPr sz="28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320040" marR="0">
              <a:lnSpc>
                <a:spcPts val="269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kepemilikan</a:t>
            </a:r>
            <a:r>
              <a:rPr sz="2800" spc="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dari pihak-pihak</a:t>
            </a:r>
            <a:r>
              <a:rPr sz="2800" spc="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spc="-3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yang</a:t>
            </a:r>
            <a:r>
              <a:rPr sz="2800" spc="3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telah menanamkan</a:t>
            </a:r>
            <a:endParaRPr sz="28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320040" marR="0">
              <a:lnSpc>
                <a:spcPts val="268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3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uangnya</a:t>
            </a:r>
            <a:r>
              <a:rPr sz="2800" spc="4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di</a:t>
            </a:r>
            <a:r>
              <a:rPr sz="2800" spc="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2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dalam perusahaan.</a:t>
            </a:r>
            <a:endParaRPr sz="28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2900" y="130195"/>
            <a:ext cx="5581600" cy="793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45"/>
              </a:lnSpc>
              <a:spcBef>
                <a:spcPts val="0"/>
              </a:spcBef>
              <a:spcAft>
                <a:spcPts val="0"/>
              </a:spcAft>
            </a:pPr>
            <a:r>
              <a:rPr sz="5000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PERSAMAAN</a:t>
            </a:r>
            <a:r>
              <a:rPr sz="5000" spc="10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5000" spc="-20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endParaRPr sz="5000" spc="-20" dirty="0">
              <a:solidFill>
                <a:srgbClr val="FF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0441" y="1294850"/>
            <a:ext cx="322501" cy="208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13</a:t>
            </a:r>
            <a:endParaRPr sz="12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3887" y="1630155"/>
            <a:ext cx="7772189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5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Harta</a:t>
            </a:r>
            <a:r>
              <a:rPr sz="3200" b="1" spc="-2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b="1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(aset)</a:t>
            </a:r>
            <a:r>
              <a:rPr sz="3200" b="1" spc="-34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b="1" dirty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= </a:t>
            </a:r>
            <a:r>
              <a:rPr sz="3200" b="1" dirty="0">
                <a:solidFill>
                  <a:srgbClr val="B95B22"/>
                </a:solidFill>
                <a:latin typeface="Times New Roman" panose="02020603050405020304"/>
                <a:cs typeface="Times New Roman" panose="02020603050405020304"/>
              </a:rPr>
              <a:t>Kewajiban</a:t>
            </a:r>
            <a:r>
              <a:rPr sz="3200" b="1" spc="-27" dirty="0">
                <a:solidFill>
                  <a:srgbClr val="B95B2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b="1" dirty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+ Ekuitas Pemilik</a:t>
            </a:r>
            <a:endParaRPr sz="3200" b="1" dirty="0">
              <a:solidFill>
                <a:srgbClr val="0066F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0612" y="2693823"/>
            <a:ext cx="2162363" cy="6250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9690" marR="0">
              <a:lnSpc>
                <a:spcPts val="22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B95B22"/>
                </a:solidFill>
                <a:latin typeface="Times New Roman" panose="02020603050405020304"/>
                <a:cs typeface="Times New Roman" panose="02020603050405020304"/>
              </a:rPr>
              <a:t>Sumber</a:t>
            </a:r>
            <a:r>
              <a:rPr sz="2000" spc="-10" dirty="0">
                <a:solidFill>
                  <a:srgbClr val="B95B2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solidFill>
                  <a:srgbClr val="B95B22"/>
                </a:solidFill>
                <a:latin typeface="Times New Roman" panose="02020603050405020304"/>
                <a:cs typeface="Times New Roman" panose="02020603050405020304"/>
              </a:rPr>
              <a:t>daya yang</a:t>
            </a:r>
            <a:endParaRPr sz="2000" dirty="0">
              <a:solidFill>
                <a:srgbClr val="B95B22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220"/>
              </a:lnSpc>
              <a:spcBef>
                <a:spcPts val="180"/>
              </a:spcBef>
              <a:spcAft>
                <a:spcPts val="0"/>
              </a:spcAft>
            </a:pPr>
            <a:r>
              <a:rPr sz="2000" dirty="0">
                <a:solidFill>
                  <a:srgbClr val="B95B22"/>
                </a:solidFill>
                <a:latin typeface="Times New Roman" panose="02020603050405020304"/>
                <a:cs typeface="Times New Roman" panose="02020603050405020304"/>
              </a:rPr>
              <a:t>dimiliki</a:t>
            </a:r>
            <a:r>
              <a:rPr sz="2000" spc="-10" dirty="0">
                <a:solidFill>
                  <a:srgbClr val="B95B2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solidFill>
                  <a:srgbClr val="B95B22"/>
                </a:solidFill>
                <a:latin typeface="Times New Roman" panose="02020603050405020304"/>
                <a:cs typeface="Times New Roman" panose="02020603050405020304"/>
              </a:rPr>
              <a:t>perusahaan</a:t>
            </a:r>
            <a:endParaRPr sz="2000" dirty="0">
              <a:solidFill>
                <a:srgbClr val="B95B22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32120" y="3162187"/>
            <a:ext cx="2041892" cy="346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3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Hak dari pemilik</a:t>
            </a:r>
            <a:endParaRPr sz="22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12389" y="3920250"/>
            <a:ext cx="2501228" cy="1017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2880" marR="0">
              <a:lnSpc>
                <a:spcPts val="243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Hak dari </a:t>
            </a:r>
            <a:r>
              <a:rPr sz="2200" spc="-1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kreditor,</a:t>
            </a:r>
            <a:endParaRPr sz="2200" spc="-1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430"/>
              </a:lnSpc>
              <a:spcBef>
                <a:spcPts val="26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mencerminkan</a:t>
            </a:r>
            <a:r>
              <a:rPr sz="2200" spc="46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utang</a:t>
            </a:r>
            <a:endParaRPr sz="22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547370" marR="0">
              <a:lnSpc>
                <a:spcPts val="2435"/>
              </a:lnSpc>
              <a:spcBef>
                <a:spcPts val="205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perusahaan</a:t>
            </a:r>
            <a:endParaRPr sz="22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9917" y="5057302"/>
            <a:ext cx="1499998" cy="287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60"/>
              </a:lnSpc>
              <a:spcBef>
                <a:spcPts val="0"/>
              </a:spcBef>
              <a:spcAft>
                <a:spcPts val="0"/>
              </a:spcAft>
            </a:pPr>
            <a:r>
              <a:rPr sz="1800" spc="-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Transaksi</a:t>
            </a:r>
            <a:r>
              <a:rPr sz="1800" spc="-1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8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Bisnis</a:t>
            </a:r>
            <a:endParaRPr sz="18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1604" y="5400107"/>
            <a:ext cx="7996122" cy="11074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Transaksi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bisnis</a:t>
            </a:r>
            <a:r>
              <a:rPr sz="2400" spc="-11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adalah</a:t>
            </a:r>
            <a:r>
              <a:rPr sz="2400" spc="-2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peristiwa</a:t>
            </a:r>
            <a:r>
              <a:rPr sz="2400" spc="-34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ekonomi yang</a:t>
            </a:r>
            <a:r>
              <a:rPr sz="2400" spc="-14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secara</a:t>
            </a:r>
            <a:r>
              <a:rPr sz="2400" spc="-2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langsung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58750" marR="0">
              <a:lnSpc>
                <a:spcPts val="2660"/>
              </a:lnSpc>
              <a:spcBef>
                <a:spcPts val="17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mengubah kondisi keuangan</a:t>
            </a:r>
            <a:r>
              <a:rPr sz="2400" spc="-25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perusahaan</a:t>
            </a:r>
            <a:r>
              <a:rPr sz="2400" spc="-18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atau secara</a:t>
            </a:r>
            <a:r>
              <a:rPr sz="2400" spc="-2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langsung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812290" marR="0">
              <a:lnSpc>
                <a:spcPts val="2655"/>
              </a:lnSpc>
              <a:spcBef>
                <a:spcPts val="22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mempengaruhi hasil</a:t>
            </a:r>
            <a:r>
              <a:rPr sz="2400" spc="-15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operasi</a:t>
            </a:r>
            <a:r>
              <a:rPr sz="2400" spc="-1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bisnis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70967" y="85108"/>
            <a:ext cx="2475373" cy="852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415"/>
              </a:lnSpc>
              <a:spcBef>
                <a:spcPts val="0"/>
              </a:spcBef>
              <a:spcAft>
                <a:spcPts val="0"/>
              </a:spcAft>
            </a:pPr>
            <a:r>
              <a:rPr sz="5400" dirty="0">
                <a:solidFill>
                  <a:srgbClr val="FF0000"/>
                </a:solidFill>
                <a:latin typeface="Bernard MT Condensed" panose="02050806060905020404"/>
                <a:cs typeface="Bernard MT Condensed" panose="02050806060905020404"/>
              </a:rPr>
              <a:t>REFLEKSI</a:t>
            </a:r>
            <a:endParaRPr sz="5400" dirty="0">
              <a:solidFill>
                <a:srgbClr val="FF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3414" y="5523308"/>
            <a:ext cx="7470716" cy="10975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Sebutkan (minimal 5) akun/rekening</a:t>
            </a:r>
            <a:endParaRPr sz="3600" dirty="0">
              <a:solidFill>
                <a:srgbClr val="FF0000"/>
              </a:solidFill>
              <a:latin typeface="Arial" panose="020B0604020202020204"/>
              <a:cs typeface="Arial" panose="020B0604020202020204"/>
            </a:endParaRPr>
          </a:p>
          <a:p>
            <a:pPr marL="1248410" marR="0">
              <a:lnSpc>
                <a:spcPts val="4020"/>
              </a:lnSpc>
              <a:spcBef>
                <a:spcPts val="300"/>
              </a:spcBef>
              <a:spcAft>
                <a:spcPts val="0"/>
              </a:spcAft>
            </a:pPr>
            <a:r>
              <a:rPr sz="36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golongan</a:t>
            </a:r>
            <a:r>
              <a:rPr sz="3600" spc="-18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aset/aktiva</a:t>
            </a:r>
            <a:r>
              <a:rPr sz="3600" spc="-18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...!</a:t>
            </a:r>
            <a:endParaRPr sz="3600" dirty="0">
              <a:solidFill>
                <a:srgbClr val="FF0000"/>
              </a:solidFill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4087" y="179913"/>
            <a:ext cx="4817529" cy="1129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20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8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Unsur-unsur</a:t>
            </a:r>
            <a:r>
              <a:rPr sz="2800" spc="63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Persamaan</a:t>
            </a:r>
            <a:r>
              <a:rPr sz="2800" spc="-14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endParaRPr sz="2800" dirty="0">
              <a:solidFill>
                <a:srgbClr val="775F55"/>
              </a:solidFill>
              <a:latin typeface="Bernard MT Condensed" panose="02050806060905020404"/>
              <a:cs typeface="Bernard MT Condensed" panose="02050806060905020404"/>
            </a:endParaRPr>
          </a:p>
          <a:p>
            <a:pPr marL="0" marR="0">
              <a:lnSpc>
                <a:spcPts val="4920"/>
              </a:lnSpc>
              <a:spcBef>
                <a:spcPts val="90"/>
              </a:spcBef>
              <a:spcAft>
                <a:spcPts val="0"/>
              </a:spcAft>
            </a:pPr>
            <a:r>
              <a:rPr sz="4400" spc="-2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AKTIVA/ASET</a:t>
            </a:r>
            <a:endParaRPr sz="4400" spc="-20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013" y="1300842"/>
            <a:ext cx="314176" cy="204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Tw Cen MT" panose="020B0602020104020603"/>
                <a:cs typeface="Tw Cen MT" panose="020B0602020104020603"/>
              </a:rPr>
              <a:t>15</a:t>
            </a:r>
            <a:endParaRPr sz="1200" b="1" dirty="0">
              <a:solidFill>
                <a:srgbClr val="FFFFFF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79520" y="1930978"/>
            <a:ext cx="2096256" cy="535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2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spc="-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Kas</a:t>
            </a:r>
            <a:r>
              <a:rPr sz="3600" b="1" spc="4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b="1" i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(Cash)</a:t>
            </a:r>
            <a:endParaRPr sz="3600" b="1" i="1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2202" y="2568264"/>
            <a:ext cx="7650588" cy="21821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9690" marR="0">
              <a:lnSpc>
                <a:spcPts val="392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adalah</a:t>
            </a:r>
            <a:r>
              <a:rPr sz="3600" spc="-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alat</a:t>
            </a:r>
            <a:r>
              <a:rPr sz="3600" spc="-2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2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pembayaran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36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yang</a:t>
            </a:r>
            <a:r>
              <a:rPr sz="3600" spc="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dimiliki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0" marR="0">
              <a:lnSpc>
                <a:spcPts val="3920"/>
              </a:lnSpc>
              <a:spcBef>
                <a:spcPts val="40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perusahaan dan</a:t>
            </a:r>
            <a:r>
              <a:rPr sz="3600" spc="-2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siap</a:t>
            </a:r>
            <a:r>
              <a:rPr sz="3600" spc="1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digunakan</a:t>
            </a:r>
            <a:r>
              <a:rPr sz="3600" spc="-2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, </a:t>
            </a:r>
            <a:r>
              <a:rPr sz="3600" spc="1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seperti</a:t>
            </a:r>
            <a:endParaRPr sz="3600" spc="11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107950" marR="0">
              <a:lnSpc>
                <a:spcPts val="3920"/>
              </a:lnSpc>
              <a:spcBef>
                <a:spcPts val="45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cek kontan, uang</a:t>
            </a:r>
            <a:r>
              <a:rPr sz="3600" spc="-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tunai (uang</a:t>
            </a:r>
            <a:r>
              <a:rPr sz="3600" spc="-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kertas dan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2557780" marR="0">
              <a:lnSpc>
                <a:spcPts val="3920"/>
              </a:lnSpc>
              <a:spcBef>
                <a:spcPts val="40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uang</a:t>
            </a:r>
            <a:r>
              <a:rPr sz="3600" spc="-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logam).</a:t>
            </a:r>
            <a:endParaRPr sz="3600" spc="-1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4087" y="179913"/>
            <a:ext cx="4817529" cy="1129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20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8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Unsur-unsur</a:t>
            </a:r>
            <a:r>
              <a:rPr sz="2800" spc="63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Persamaan</a:t>
            </a:r>
            <a:r>
              <a:rPr sz="2800" spc="-14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endParaRPr sz="2800" dirty="0">
              <a:solidFill>
                <a:srgbClr val="775F55"/>
              </a:solidFill>
              <a:latin typeface="Bernard MT Condensed" panose="02050806060905020404"/>
              <a:cs typeface="Bernard MT Condensed" panose="02050806060905020404"/>
            </a:endParaRPr>
          </a:p>
          <a:p>
            <a:pPr marL="0" marR="0">
              <a:lnSpc>
                <a:spcPts val="4920"/>
              </a:lnSpc>
              <a:spcBef>
                <a:spcPts val="90"/>
              </a:spcBef>
              <a:spcAft>
                <a:spcPts val="0"/>
              </a:spcAft>
            </a:pPr>
            <a:r>
              <a:rPr sz="4400" spc="-2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AKTIVA/ASET</a:t>
            </a:r>
            <a:endParaRPr sz="4400" spc="-20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013" y="1300842"/>
            <a:ext cx="314176" cy="204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Tw Cen MT" panose="020B0602020104020603"/>
                <a:cs typeface="Tw Cen MT" panose="020B0602020104020603"/>
              </a:rPr>
              <a:t>16</a:t>
            </a:r>
            <a:endParaRPr sz="1200" b="1" dirty="0">
              <a:solidFill>
                <a:srgbClr val="FFFFFF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22042" y="2002860"/>
            <a:ext cx="5516578" cy="535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2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Piutang</a:t>
            </a:r>
            <a:r>
              <a:rPr sz="3600" b="1" spc="1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i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( Account</a:t>
            </a:r>
            <a:r>
              <a:rPr sz="3600" i="1" spc="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i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Receivable)</a:t>
            </a:r>
            <a:endParaRPr sz="3600" i="1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1428" y="2640146"/>
            <a:ext cx="8236009" cy="21822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2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adalah</a:t>
            </a:r>
            <a:r>
              <a:rPr sz="3600" spc="-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hak</a:t>
            </a:r>
            <a:r>
              <a:rPr sz="3600" spc="-1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perusahaan </a:t>
            </a:r>
            <a:r>
              <a:rPr sz="3600" spc="-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yang</a:t>
            </a:r>
            <a:r>
              <a:rPr sz="3600" spc="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masih </a:t>
            </a:r>
            <a:r>
              <a:rPr sz="3600" spc="-2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dibawa</a:t>
            </a:r>
            <a:endParaRPr sz="3600" spc="-23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877570" marR="0">
              <a:lnSpc>
                <a:spcPts val="3920"/>
              </a:lnSpc>
              <a:spcBef>
                <a:spcPts val="40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oleh pihak</a:t>
            </a:r>
            <a:r>
              <a:rPr sz="3600" spc="-1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lain.</a:t>
            </a:r>
            <a:r>
              <a:rPr sz="3600" spc="-2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Seperti</a:t>
            </a:r>
            <a:r>
              <a:rPr sz="3600" spc="-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tagihan</a:t>
            </a:r>
            <a:r>
              <a:rPr sz="3600" spc="-2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atas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298450" marR="0">
              <a:lnSpc>
                <a:spcPts val="3920"/>
              </a:lnSpc>
              <a:spcBef>
                <a:spcPts val="45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penjualan,</a:t>
            </a:r>
            <a:r>
              <a:rPr sz="3600" spc="-2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tagihan</a:t>
            </a:r>
            <a:r>
              <a:rPr sz="3600" spc="-2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1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kepada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3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karyawan</a:t>
            </a:r>
            <a:r>
              <a:rPr sz="3600" spc="2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atas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1574800" marR="0">
              <a:lnSpc>
                <a:spcPts val="3920"/>
              </a:lnSpc>
              <a:spcBef>
                <a:spcPts val="400"/>
              </a:spcBef>
              <a:spcAft>
                <a:spcPts val="0"/>
              </a:spcAft>
            </a:pPr>
            <a:r>
              <a:rPr sz="3600" spc="-2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pinjamannya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7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ke</a:t>
            </a:r>
            <a:r>
              <a:rPr sz="3600" spc="7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perusahaan.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4087" y="140036"/>
            <a:ext cx="4817529" cy="1129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20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8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Unsur-unsur</a:t>
            </a:r>
            <a:r>
              <a:rPr sz="2800" spc="63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Persamaan</a:t>
            </a:r>
            <a:r>
              <a:rPr sz="2800" spc="-14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endParaRPr sz="2800" dirty="0">
              <a:solidFill>
                <a:srgbClr val="775F55"/>
              </a:solidFill>
              <a:latin typeface="Bernard MT Condensed" panose="02050806060905020404"/>
              <a:cs typeface="Bernard MT Condensed" panose="02050806060905020404"/>
            </a:endParaRPr>
          </a:p>
          <a:p>
            <a:pPr marL="0" marR="0">
              <a:lnSpc>
                <a:spcPts val="4920"/>
              </a:lnSpc>
              <a:spcBef>
                <a:spcPts val="90"/>
              </a:spcBef>
              <a:spcAft>
                <a:spcPts val="0"/>
              </a:spcAft>
            </a:pPr>
            <a:r>
              <a:rPr sz="4400" spc="-2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AKTIVA/ASET</a:t>
            </a:r>
            <a:endParaRPr sz="4400" spc="-20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013" y="1300842"/>
            <a:ext cx="314176" cy="204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Tw Cen MT" panose="020B0602020104020603"/>
                <a:cs typeface="Tw Cen MT" panose="020B0602020104020603"/>
              </a:rPr>
              <a:t>17</a:t>
            </a:r>
            <a:endParaRPr sz="1200" b="1" dirty="0">
              <a:solidFill>
                <a:srgbClr val="FFFFFF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5438" y="1914842"/>
            <a:ext cx="7612472" cy="3279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6680" marR="0">
              <a:lnSpc>
                <a:spcPts val="392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Perlengkapan </a:t>
            </a:r>
            <a:r>
              <a:rPr sz="3600" b="1" spc="-2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Kantor</a:t>
            </a:r>
            <a:r>
              <a:rPr sz="3600" b="1" spc="7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i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( Office Supplies)</a:t>
            </a:r>
            <a:endParaRPr sz="3600" i="1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594360" marR="0">
              <a:lnSpc>
                <a:spcPts val="3920"/>
              </a:lnSpc>
              <a:spcBef>
                <a:spcPts val="40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adalah</a:t>
            </a:r>
            <a:r>
              <a:rPr sz="3600" spc="-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barang/bahan</a:t>
            </a:r>
            <a:r>
              <a:rPr sz="3600" spc="-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pelengkap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425450" marR="0">
              <a:lnSpc>
                <a:spcPts val="3920"/>
              </a:lnSpc>
              <a:spcBef>
                <a:spcPts val="45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aktivitas perusahaan</a:t>
            </a:r>
            <a:r>
              <a:rPr sz="3600" spc="-2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36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yang</a:t>
            </a:r>
            <a:r>
              <a:rPr sz="3600" spc="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3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biasanya</a:t>
            </a:r>
            <a:endParaRPr sz="3600" spc="-3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0" marR="0">
              <a:lnSpc>
                <a:spcPts val="3920"/>
              </a:lnSpc>
              <a:spcBef>
                <a:spcPts val="400"/>
              </a:spcBef>
              <a:spcAft>
                <a:spcPts val="0"/>
              </a:spcAft>
            </a:pPr>
            <a:r>
              <a:rPr sz="3600" spc="2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berumur</a:t>
            </a:r>
            <a:r>
              <a:rPr sz="3600" spc="-36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pendek</a:t>
            </a:r>
            <a:r>
              <a:rPr sz="3600" spc="-1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(kurang</a:t>
            </a:r>
            <a:r>
              <a:rPr sz="3600" spc="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dari</a:t>
            </a:r>
            <a:r>
              <a:rPr sz="3600" spc="-1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satu tahun)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204470" marR="0">
              <a:lnSpc>
                <a:spcPts val="3920"/>
              </a:lnSpc>
              <a:spcBef>
                <a:spcPts val="400"/>
              </a:spcBef>
              <a:spcAft>
                <a:spcPts val="0"/>
              </a:spcAft>
            </a:pPr>
            <a:r>
              <a:rPr sz="3600" spc="-36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yang</a:t>
            </a:r>
            <a:r>
              <a:rPr sz="3600" spc="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habis</a:t>
            </a:r>
            <a:r>
              <a:rPr sz="3600" spc="-1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karena pemakaian,</a:t>
            </a:r>
            <a:r>
              <a:rPr sz="3600" spc="-1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seperti</a:t>
            </a:r>
            <a:endParaRPr sz="3600" spc="12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1548765" marR="0">
              <a:lnSpc>
                <a:spcPts val="3920"/>
              </a:lnSpc>
              <a:spcBef>
                <a:spcPts val="400"/>
              </a:spcBef>
              <a:spcAft>
                <a:spcPts val="0"/>
              </a:spcAft>
            </a:pPr>
            <a:r>
              <a:rPr sz="3600" spc="-1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kertas,</a:t>
            </a:r>
            <a:r>
              <a:rPr sz="3600" spc="1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pulpen,</a:t>
            </a:r>
            <a:r>
              <a:rPr sz="3600" spc="-2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tinta, dll.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4087" y="140036"/>
            <a:ext cx="4817529" cy="1129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20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8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Unsur-unsur</a:t>
            </a:r>
            <a:r>
              <a:rPr sz="2800" spc="63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Persamaan</a:t>
            </a:r>
            <a:r>
              <a:rPr sz="2800" spc="-14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endParaRPr sz="2800" dirty="0">
              <a:solidFill>
                <a:srgbClr val="775F55"/>
              </a:solidFill>
              <a:latin typeface="Bernard MT Condensed" panose="02050806060905020404"/>
              <a:cs typeface="Bernard MT Condensed" panose="02050806060905020404"/>
            </a:endParaRPr>
          </a:p>
          <a:p>
            <a:pPr marL="0" marR="0">
              <a:lnSpc>
                <a:spcPts val="4920"/>
              </a:lnSpc>
              <a:spcBef>
                <a:spcPts val="90"/>
              </a:spcBef>
              <a:spcAft>
                <a:spcPts val="0"/>
              </a:spcAft>
            </a:pPr>
            <a:r>
              <a:rPr sz="4400" spc="-2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AKTIVA/ASET</a:t>
            </a:r>
            <a:endParaRPr sz="4400" spc="-20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013" y="1300842"/>
            <a:ext cx="314176" cy="204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Tw Cen MT" panose="020B0602020104020603"/>
                <a:cs typeface="Tw Cen MT" panose="020B0602020104020603"/>
              </a:rPr>
              <a:t>18</a:t>
            </a:r>
            <a:endParaRPr sz="1200" b="1" dirty="0">
              <a:solidFill>
                <a:srgbClr val="FFFFFF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4263" y="1876114"/>
            <a:ext cx="7939065" cy="31836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83815" marR="0">
              <a:lnSpc>
                <a:spcPts val="392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spc="-1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Perala</a:t>
            </a:r>
            <a:r>
              <a:rPr sz="3600" b="1" spc="-9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b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tan</a:t>
            </a:r>
            <a:r>
              <a:rPr sz="3600" b="1" spc="1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b="1" spc="-2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Kantor</a:t>
            </a:r>
            <a:endParaRPr sz="3600" b="1" spc="-23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2148840" marR="0">
              <a:lnSpc>
                <a:spcPts val="3920"/>
              </a:lnSpc>
              <a:spcBef>
                <a:spcPts val="665"/>
              </a:spcBef>
              <a:spcAft>
                <a:spcPts val="0"/>
              </a:spcAft>
            </a:pPr>
            <a:r>
              <a:rPr sz="3600" b="1" i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( </a:t>
            </a:r>
            <a:r>
              <a:rPr sz="3600" b="1" i="1" spc="1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Office</a:t>
            </a:r>
            <a:r>
              <a:rPr sz="3600" b="1" i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Equipments)</a:t>
            </a:r>
            <a:endParaRPr sz="3600" b="1" i="1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0" marR="0">
              <a:lnSpc>
                <a:spcPts val="3920"/>
              </a:lnSpc>
              <a:spcBef>
                <a:spcPts val="68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adalah</a:t>
            </a:r>
            <a:r>
              <a:rPr sz="3600" spc="-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alat-alat</a:t>
            </a:r>
            <a:r>
              <a:rPr sz="3600" spc="-3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36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yang</a:t>
            </a:r>
            <a:r>
              <a:rPr sz="3600" spc="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dimiliki</a:t>
            </a:r>
            <a:r>
              <a:rPr sz="3600" spc="-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perusahaan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728980" marR="0">
              <a:lnSpc>
                <a:spcPts val="389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dan digunakan</a:t>
            </a:r>
            <a:r>
              <a:rPr sz="3600" spc="-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dalam</a:t>
            </a:r>
            <a:r>
              <a:rPr sz="3600" spc="-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operasi jangka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568325" marR="0">
              <a:lnSpc>
                <a:spcPts val="389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panjang, </a:t>
            </a:r>
            <a:r>
              <a:rPr sz="3600" spc="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seperti</a:t>
            </a:r>
            <a:r>
              <a:rPr sz="3600" spc="-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: meja,</a:t>
            </a:r>
            <a:r>
              <a:rPr sz="3600" spc="-1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kursi, </a:t>
            </a:r>
            <a:r>
              <a:rPr sz="3600" spc="-3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komputer,</a:t>
            </a:r>
            <a:endParaRPr sz="3600" spc="-33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3804285" marR="0">
              <a:lnSpc>
                <a:spcPts val="3890"/>
              </a:lnSpc>
              <a:spcBef>
                <a:spcPts val="0"/>
              </a:spcBef>
              <a:spcAft>
                <a:spcPts val="0"/>
              </a:spcAft>
            </a:pPr>
            <a:r>
              <a:rPr sz="3600" spc="-1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dsb.</a:t>
            </a:r>
            <a:endParaRPr sz="3600" spc="-18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4087" y="140036"/>
            <a:ext cx="4817529" cy="1129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20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8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Unsur-unsur</a:t>
            </a:r>
            <a:r>
              <a:rPr sz="2800" spc="63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Persamaan</a:t>
            </a:r>
            <a:r>
              <a:rPr sz="2800" spc="-14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endParaRPr sz="2800" dirty="0">
              <a:solidFill>
                <a:srgbClr val="775F55"/>
              </a:solidFill>
              <a:latin typeface="Bernard MT Condensed" panose="02050806060905020404"/>
              <a:cs typeface="Bernard MT Condensed" panose="02050806060905020404"/>
            </a:endParaRPr>
          </a:p>
          <a:p>
            <a:pPr marL="0" marR="0">
              <a:lnSpc>
                <a:spcPts val="4920"/>
              </a:lnSpc>
              <a:spcBef>
                <a:spcPts val="90"/>
              </a:spcBef>
              <a:spcAft>
                <a:spcPts val="0"/>
              </a:spcAft>
            </a:pPr>
            <a:r>
              <a:rPr sz="4400" spc="-2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AKTIVA/ASET</a:t>
            </a:r>
            <a:endParaRPr sz="4400" spc="-20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013" y="1300842"/>
            <a:ext cx="314176" cy="204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Tw Cen MT" panose="020B0602020104020603"/>
                <a:cs typeface="Tw Cen MT" panose="020B0602020104020603"/>
              </a:rPr>
              <a:t>19</a:t>
            </a:r>
            <a:endParaRPr sz="1200" b="1" dirty="0">
              <a:solidFill>
                <a:srgbClr val="FFFFFF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58797" y="2307406"/>
            <a:ext cx="7002613" cy="15237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6865" marR="0">
              <a:lnSpc>
                <a:spcPts val="392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Kendaraan</a:t>
            </a:r>
            <a:r>
              <a:rPr sz="3600" b="1" spc="2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i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(Vehicles)</a:t>
            </a:r>
            <a:r>
              <a:rPr sz="3600" i="1" spc="2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adalah</a:t>
            </a:r>
            <a:r>
              <a:rPr sz="3600" spc="-3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alat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0" marR="0">
              <a:lnSpc>
                <a:spcPts val="389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transportasi </a:t>
            </a:r>
            <a:r>
              <a:rPr sz="3600" spc="-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yang</a:t>
            </a:r>
            <a:r>
              <a:rPr sz="3600" spc="1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dimiliki</a:t>
            </a:r>
            <a:r>
              <a:rPr sz="3600" spc="-2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perusahaan</a:t>
            </a:r>
            <a:endParaRPr sz="3600" spc="1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377825" marR="0">
              <a:lnSpc>
                <a:spcPts val="389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dan digunakan</a:t>
            </a:r>
            <a:r>
              <a:rPr sz="3600" spc="-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di dalam</a:t>
            </a:r>
            <a:r>
              <a:rPr sz="3600" spc="-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operasi.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4087" y="140036"/>
            <a:ext cx="4817529" cy="1129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20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8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Unsur-unsur</a:t>
            </a:r>
            <a:r>
              <a:rPr sz="2800" spc="63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Persamaan</a:t>
            </a:r>
            <a:r>
              <a:rPr sz="2800" spc="-14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endParaRPr sz="2800" dirty="0">
              <a:solidFill>
                <a:srgbClr val="775F55"/>
              </a:solidFill>
              <a:latin typeface="Bernard MT Condensed" panose="02050806060905020404"/>
              <a:cs typeface="Bernard MT Condensed" panose="02050806060905020404"/>
            </a:endParaRPr>
          </a:p>
          <a:p>
            <a:pPr marL="0" marR="0">
              <a:lnSpc>
                <a:spcPts val="4920"/>
              </a:lnSpc>
              <a:spcBef>
                <a:spcPts val="90"/>
              </a:spcBef>
              <a:spcAft>
                <a:spcPts val="0"/>
              </a:spcAft>
            </a:pPr>
            <a:r>
              <a:rPr sz="4400" spc="-2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AKTIVA/ASET</a:t>
            </a:r>
            <a:endParaRPr sz="4400" spc="-20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013" y="1300842"/>
            <a:ext cx="314176" cy="204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Tw Cen MT" panose="020B0602020104020603"/>
                <a:cs typeface="Tw Cen MT" panose="020B0602020104020603"/>
              </a:rPr>
              <a:t>20</a:t>
            </a:r>
            <a:endParaRPr sz="1200" b="1" dirty="0">
              <a:solidFill>
                <a:srgbClr val="FFFFFF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85845" y="2235397"/>
            <a:ext cx="4022795" cy="535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2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Bangunan</a:t>
            </a:r>
            <a:r>
              <a:rPr sz="3600" b="1" spc="46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b="1" i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(Buildings)</a:t>
            </a:r>
            <a:endParaRPr sz="3600" b="1" i="1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9530" y="2819089"/>
            <a:ext cx="7527538" cy="15238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2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adalah</a:t>
            </a:r>
            <a:r>
              <a:rPr sz="3600" spc="-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gedung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permanen</a:t>
            </a:r>
            <a:r>
              <a:rPr sz="3600" spc="-2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36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yang</a:t>
            </a:r>
            <a:r>
              <a:rPr sz="3600" spc="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dimiliki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427355" marR="0">
              <a:lnSpc>
                <a:spcPts val="389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dan digunakan</a:t>
            </a:r>
            <a:r>
              <a:rPr sz="3600" spc="-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oleh perusahaan untuk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2051685" marR="0">
              <a:lnSpc>
                <a:spcPts val="389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aktivitas usaha </a:t>
            </a:r>
            <a:r>
              <a:rPr sz="3600" spc="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rutin.</a:t>
            </a:r>
            <a:endParaRPr sz="3600" spc="12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31240" y="68026"/>
            <a:ext cx="4815094" cy="1129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20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Unsur-unsur</a:t>
            </a:r>
            <a:r>
              <a:rPr sz="2800" spc="73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Persamaan Akuntansi</a:t>
            </a:r>
            <a:endParaRPr sz="2800" dirty="0">
              <a:solidFill>
                <a:srgbClr val="775F55"/>
              </a:solidFill>
              <a:latin typeface="Bernard MT Condensed" panose="02050806060905020404"/>
              <a:cs typeface="Bernard MT Condensed" panose="02050806060905020404"/>
            </a:endParaRPr>
          </a:p>
          <a:p>
            <a:pPr marL="0" marR="0">
              <a:lnSpc>
                <a:spcPts val="4920"/>
              </a:lnSpc>
              <a:spcBef>
                <a:spcPts val="90"/>
              </a:spcBef>
              <a:spcAft>
                <a:spcPts val="0"/>
              </a:spcAft>
            </a:pPr>
            <a:r>
              <a:rPr sz="4400" spc="-21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AKTIVA/ASET</a:t>
            </a:r>
            <a:endParaRPr sz="4400" spc="-21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013" y="1300842"/>
            <a:ext cx="314176" cy="204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Tw Cen MT" panose="020B0602020104020603"/>
                <a:cs typeface="Tw Cen MT" panose="020B0602020104020603"/>
              </a:rPr>
              <a:t>21</a:t>
            </a:r>
            <a:endParaRPr sz="1200" b="1" dirty="0">
              <a:solidFill>
                <a:srgbClr val="FFFFFF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71977" y="1705993"/>
            <a:ext cx="2913662" cy="548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spc="-52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Tanah</a:t>
            </a:r>
            <a:r>
              <a:rPr sz="3600" b="1" spc="49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(Land)</a:t>
            </a:r>
            <a:endParaRPr sz="3600" i="1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6033" y="2254611"/>
            <a:ext cx="8205469" cy="1646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adalah</a:t>
            </a:r>
            <a:r>
              <a:rPr sz="3600" spc="-2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lahan berupa</a:t>
            </a:r>
            <a:r>
              <a:rPr sz="3600" spc="-2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tanah</a:t>
            </a:r>
            <a:r>
              <a:rPr sz="3600" spc="-17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kosong</a:t>
            </a:r>
            <a:r>
              <a:rPr sz="3600" spc="-12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atau</a:t>
            </a:r>
            <a:endParaRPr sz="36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  <a:p>
            <a:pPr marL="303530" marR="0">
              <a:lnSpc>
                <a:spcPts val="4020"/>
              </a:lnSpc>
              <a:spcBef>
                <a:spcPts val="295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lahan</a:t>
            </a:r>
            <a:r>
              <a:rPr sz="3600" spc="-15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tempat suatu</a:t>
            </a:r>
            <a:r>
              <a:rPr sz="3600" spc="-2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bangunan</a:t>
            </a:r>
            <a:r>
              <a:rPr sz="3600" spc="-21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berdiri</a:t>
            </a:r>
            <a:endParaRPr sz="36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  <a:p>
            <a:pPr marL="722630" marR="0">
              <a:lnSpc>
                <a:spcPts val="4020"/>
              </a:lnSpc>
              <a:spcBef>
                <a:spcPts val="35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yang dimiliki</a:t>
            </a:r>
            <a:r>
              <a:rPr sz="3600" spc="-11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dan digunakan</a:t>
            </a:r>
            <a:r>
              <a:rPr sz="3600" spc="-2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oleh</a:t>
            </a:r>
            <a:endParaRPr sz="36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6325" y="3900912"/>
            <a:ext cx="8104893" cy="549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perusahaan</a:t>
            </a:r>
            <a:r>
              <a:rPr sz="3600" spc="-2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untuk</a:t>
            </a:r>
            <a:r>
              <a:rPr sz="3600" spc="-2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aktivitas usaha</a:t>
            </a:r>
            <a:r>
              <a:rPr sz="3600" spc="-23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rutin.</a:t>
            </a:r>
            <a:endParaRPr sz="36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4087" y="179913"/>
            <a:ext cx="5871216" cy="1129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20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8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Unsur-unsur</a:t>
            </a:r>
            <a:r>
              <a:rPr sz="2800" spc="63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Persamaan</a:t>
            </a:r>
            <a:r>
              <a:rPr sz="2800" spc="-14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endParaRPr sz="2800" dirty="0">
              <a:solidFill>
                <a:srgbClr val="775F55"/>
              </a:solidFill>
              <a:latin typeface="Bernard MT Condensed" panose="02050806060905020404"/>
              <a:cs typeface="Bernard MT Condensed" panose="02050806060905020404"/>
            </a:endParaRPr>
          </a:p>
          <a:p>
            <a:pPr marL="0" marR="0">
              <a:lnSpc>
                <a:spcPts val="4920"/>
              </a:lnSpc>
              <a:spcBef>
                <a:spcPts val="90"/>
              </a:spcBef>
              <a:spcAft>
                <a:spcPts val="0"/>
              </a:spcAft>
            </a:pPr>
            <a:r>
              <a:rPr sz="4400" spc="-33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PASIVA/KEWAJIBAN-MODAL</a:t>
            </a:r>
            <a:endParaRPr sz="4400" spc="-33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013" y="1300842"/>
            <a:ext cx="314176" cy="204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Tw Cen MT" panose="020B0602020104020603"/>
                <a:cs typeface="Tw Cen MT" panose="020B0602020104020603"/>
              </a:rPr>
              <a:t>22</a:t>
            </a:r>
            <a:endParaRPr sz="1200" b="1" dirty="0">
              <a:solidFill>
                <a:srgbClr val="FFFFFF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94332" y="1922147"/>
            <a:ext cx="5868876" cy="10975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Hutang Usaha / Kewajiban</a:t>
            </a:r>
            <a:endParaRPr sz="3600" b="1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  <a:p>
            <a:pPr marL="989330" marR="0">
              <a:lnSpc>
                <a:spcPts val="4020"/>
              </a:lnSpc>
              <a:spcBef>
                <a:spcPts val="300"/>
              </a:spcBef>
              <a:spcAft>
                <a:spcPts val="0"/>
              </a:spcAft>
            </a:pPr>
            <a:r>
              <a:rPr sz="3600" i="1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(Account Payable)</a:t>
            </a:r>
            <a:endParaRPr sz="3600" i="1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8103" y="3019680"/>
            <a:ext cx="7698556" cy="27437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570" marR="0">
              <a:lnSpc>
                <a:spcPts val="402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adalah</a:t>
            </a:r>
            <a:r>
              <a:rPr sz="3600" spc="-25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kewajiban</a:t>
            </a:r>
            <a:r>
              <a:rPr sz="3600" spc="-21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untuk membayar</a:t>
            </a:r>
            <a:endParaRPr sz="36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  <a:p>
            <a:pPr marL="459105" marR="0">
              <a:lnSpc>
                <a:spcPts val="4020"/>
              </a:lnSpc>
              <a:spcBef>
                <a:spcPts val="30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sejumlah</a:t>
            </a:r>
            <a:r>
              <a:rPr sz="3600" spc="-18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uang, barang</a:t>
            </a:r>
            <a:r>
              <a:rPr sz="3600" spc="-25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atau jasa</a:t>
            </a:r>
            <a:endParaRPr sz="36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  <a:p>
            <a:pPr marL="90170" marR="0">
              <a:lnSpc>
                <a:spcPts val="4025"/>
              </a:lnSpc>
              <a:spcBef>
                <a:spcPts val="345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kepada</a:t>
            </a:r>
            <a:r>
              <a:rPr sz="3600" spc="-12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pihak lain yang</a:t>
            </a:r>
            <a:r>
              <a:rPr sz="3600" spc="-2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timbul</a:t>
            </a:r>
            <a:r>
              <a:rPr sz="3600" spc="-14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akibat</a:t>
            </a:r>
            <a:endParaRPr sz="36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  <a:p>
            <a:pPr marL="0" marR="0">
              <a:lnSpc>
                <a:spcPts val="4020"/>
              </a:lnSpc>
              <a:spcBef>
                <a:spcPts val="295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transaksi yang dilakukan</a:t>
            </a:r>
            <a:r>
              <a:rPr sz="3600" spc="-25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perusahaan</a:t>
            </a:r>
            <a:endParaRPr sz="36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  <a:p>
            <a:pPr marL="2490470" marR="0">
              <a:lnSpc>
                <a:spcPts val="4020"/>
              </a:lnSpc>
              <a:spcBef>
                <a:spcPts val="30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di masa lalu.</a:t>
            </a:r>
            <a:endParaRPr sz="36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31240" y="140036"/>
            <a:ext cx="5871216" cy="1129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20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Unsur-unsur</a:t>
            </a:r>
            <a:r>
              <a:rPr sz="2800" spc="73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Persamaan Akuntansi</a:t>
            </a:r>
            <a:endParaRPr sz="2800" dirty="0">
              <a:solidFill>
                <a:srgbClr val="775F55"/>
              </a:solidFill>
              <a:latin typeface="Bernard MT Condensed" panose="02050806060905020404"/>
              <a:cs typeface="Bernard MT Condensed" panose="02050806060905020404"/>
            </a:endParaRPr>
          </a:p>
          <a:p>
            <a:pPr marL="0" marR="0">
              <a:lnSpc>
                <a:spcPts val="4920"/>
              </a:lnSpc>
              <a:spcBef>
                <a:spcPts val="90"/>
              </a:spcBef>
              <a:spcAft>
                <a:spcPts val="0"/>
              </a:spcAft>
            </a:pPr>
            <a:r>
              <a:rPr sz="4400" spc="-33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PASIVA/KEWAJIBAN-MODAL</a:t>
            </a:r>
            <a:endParaRPr sz="4400" spc="-33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013" y="1300842"/>
            <a:ext cx="314176" cy="204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Tw Cen MT" panose="020B0602020104020603"/>
                <a:cs typeface="Tw Cen MT" panose="020B0602020104020603"/>
              </a:rPr>
              <a:t>23</a:t>
            </a:r>
            <a:endParaRPr sz="1200" b="1" dirty="0">
              <a:solidFill>
                <a:srgbClr val="FFFFFF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8576" y="1955870"/>
            <a:ext cx="8155269" cy="33483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76780" marR="0">
              <a:lnSpc>
                <a:spcPts val="392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Modal/Modal Saham</a:t>
            </a:r>
            <a:endParaRPr sz="3600" b="1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181610" marR="0">
              <a:lnSpc>
                <a:spcPts val="3920"/>
              </a:lnSpc>
              <a:spcBef>
                <a:spcPts val="295"/>
              </a:spcBef>
              <a:spcAft>
                <a:spcPts val="0"/>
              </a:spcAft>
            </a:pPr>
            <a:r>
              <a:rPr sz="3600" i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(Capital/Capital</a:t>
            </a:r>
            <a:r>
              <a:rPr sz="3600" i="1" spc="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i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Stocks = </a:t>
            </a:r>
            <a:r>
              <a:rPr sz="3600" i="1" spc="-79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Owner’s</a:t>
            </a:r>
            <a:r>
              <a:rPr sz="3600" i="1" spc="89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i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Equity)</a:t>
            </a:r>
            <a:endParaRPr sz="3600" i="1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0" marR="0">
              <a:lnSpc>
                <a:spcPts val="3920"/>
              </a:lnSpc>
              <a:spcBef>
                <a:spcPts val="23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menunjukkan setoran </a:t>
            </a:r>
            <a:r>
              <a:rPr sz="3600" spc="1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harta</a:t>
            </a:r>
            <a:r>
              <a:rPr sz="3600" spc="-1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pemilik</a:t>
            </a:r>
            <a:r>
              <a:rPr sz="3600" spc="-2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1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kepada</a:t>
            </a:r>
            <a:endParaRPr sz="3600" spc="-11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402590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600" spc="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perusahaan</a:t>
            </a:r>
            <a:r>
              <a:rPr sz="3600" spc="-2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36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yang</a:t>
            </a:r>
            <a:r>
              <a:rPr sz="3600" spc="2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sekaligus </a:t>
            </a:r>
            <a:r>
              <a:rPr sz="3600" spc="-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sebagai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bukti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360045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kepemilikan.</a:t>
            </a:r>
            <a:r>
              <a:rPr sz="3600" spc="-1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Setoran </a:t>
            </a:r>
            <a:r>
              <a:rPr sz="3600" spc="1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harta</a:t>
            </a:r>
            <a:r>
              <a:rPr sz="3600" spc="-1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dapat</a:t>
            </a:r>
            <a:r>
              <a:rPr sz="3600" spc="-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1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berupa</a:t>
            </a:r>
            <a:endParaRPr sz="3600" spc="15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791210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uang tunai ataupun </a:t>
            </a:r>
            <a:r>
              <a:rPr sz="3600" spc="1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harta</a:t>
            </a:r>
            <a:r>
              <a:rPr sz="3600" spc="-1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lain</a:t>
            </a:r>
            <a:r>
              <a:rPr sz="3600" spc="-1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seperti</a:t>
            </a:r>
            <a:endParaRPr sz="3600" spc="12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1777365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mesin, tanah, </a:t>
            </a:r>
            <a:r>
              <a:rPr sz="3600" spc="-2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gedung,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2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dsb.</a:t>
            </a:r>
            <a:endParaRPr sz="3600" spc="-25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31240" y="140036"/>
            <a:ext cx="5871216" cy="1129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20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Unsur-unsur</a:t>
            </a:r>
            <a:r>
              <a:rPr sz="2800" spc="73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Persamaan Akuntansi</a:t>
            </a:r>
            <a:endParaRPr sz="2800" dirty="0">
              <a:solidFill>
                <a:srgbClr val="775F55"/>
              </a:solidFill>
              <a:latin typeface="Bernard MT Condensed" panose="02050806060905020404"/>
              <a:cs typeface="Bernard MT Condensed" panose="02050806060905020404"/>
            </a:endParaRPr>
          </a:p>
          <a:p>
            <a:pPr marL="0" marR="0">
              <a:lnSpc>
                <a:spcPts val="4920"/>
              </a:lnSpc>
              <a:spcBef>
                <a:spcPts val="90"/>
              </a:spcBef>
              <a:spcAft>
                <a:spcPts val="0"/>
              </a:spcAft>
            </a:pPr>
            <a:r>
              <a:rPr sz="4400" spc="-33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PASIVA/KEWAJIBAN-MODAL</a:t>
            </a:r>
            <a:endParaRPr sz="4400" spc="-33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013" y="1300842"/>
            <a:ext cx="314176" cy="204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Tw Cen MT" panose="020B0602020104020603"/>
                <a:cs typeface="Tw Cen MT" panose="020B0602020104020603"/>
              </a:rPr>
              <a:t>24</a:t>
            </a:r>
            <a:endParaRPr sz="1200" b="1" dirty="0">
              <a:solidFill>
                <a:srgbClr val="FFFFFF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15847" y="2293309"/>
            <a:ext cx="7298952" cy="21822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2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spc="-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Prive</a:t>
            </a:r>
            <a:r>
              <a:rPr sz="3600" b="1" spc="3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i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(Drawing/Withdrawals)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adalah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377825" marR="0">
              <a:lnSpc>
                <a:spcPts val="3920"/>
              </a:lnSpc>
              <a:spcBef>
                <a:spcPts val="40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pengambilan</a:t>
            </a:r>
            <a:r>
              <a:rPr sz="3600" spc="-2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uang perusahaan oleh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187325" marR="0">
              <a:lnSpc>
                <a:spcPts val="3920"/>
              </a:lnSpc>
              <a:spcBef>
                <a:spcPts val="45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pemilik</a:t>
            </a:r>
            <a:r>
              <a:rPr sz="3600" spc="-1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perusahaan</a:t>
            </a:r>
            <a:r>
              <a:rPr sz="3600" spc="-2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untuk</a:t>
            </a:r>
            <a:r>
              <a:rPr sz="3600" spc="-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1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kepentingan</a:t>
            </a:r>
            <a:endParaRPr sz="3600" spc="-14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2934335" marR="0">
              <a:lnSpc>
                <a:spcPts val="3920"/>
              </a:lnSpc>
              <a:spcBef>
                <a:spcPts val="40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pribadi.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31240" y="85425"/>
            <a:ext cx="5871216" cy="1129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20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Unsur-unsur</a:t>
            </a:r>
            <a:r>
              <a:rPr sz="2800" spc="73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Persamaan Akuntansi</a:t>
            </a:r>
            <a:endParaRPr sz="2800" dirty="0">
              <a:solidFill>
                <a:srgbClr val="775F55"/>
              </a:solidFill>
              <a:latin typeface="Bernard MT Condensed" panose="02050806060905020404"/>
              <a:cs typeface="Bernard MT Condensed" panose="02050806060905020404"/>
            </a:endParaRPr>
          </a:p>
          <a:p>
            <a:pPr marL="0" marR="0">
              <a:lnSpc>
                <a:spcPts val="4920"/>
              </a:lnSpc>
              <a:spcBef>
                <a:spcPts val="90"/>
              </a:spcBef>
              <a:spcAft>
                <a:spcPts val="0"/>
              </a:spcAft>
            </a:pPr>
            <a:r>
              <a:rPr sz="4400" spc="-33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PASIVA/KEWAJIBAN-MODAL</a:t>
            </a:r>
            <a:endParaRPr sz="4400" spc="-33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013" y="1300842"/>
            <a:ext cx="314176" cy="204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Tw Cen MT" panose="020B0602020104020603"/>
                <a:cs typeface="Tw Cen MT" panose="020B0602020104020603"/>
              </a:rPr>
              <a:t>25</a:t>
            </a:r>
            <a:endParaRPr sz="1200" b="1" dirty="0">
              <a:solidFill>
                <a:srgbClr val="FFFFFF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66288" y="1544722"/>
            <a:ext cx="3625699" cy="507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95"/>
              </a:lnSpc>
              <a:spcBef>
                <a:spcPts val="0"/>
              </a:spcBef>
              <a:spcAft>
                <a:spcPts val="0"/>
              </a:spcAft>
            </a:pPr>
            <a:r>
              <a:rPr sz="3400" b="1" spc="-1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Deviden</a:t>
            </a:r>
            <a:r>
              <a:rPr sz="3400" b="1" spc="3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i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(Dividends)</a:t>
            </a:r>
            <a:endParaRPr sz="3400" i="1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5119" y="2047642"/>
            <a:ext cx="8075960" cy="38245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95"/>
              </a:lnSpc>
              <a:spcBef>
                <a:spcPts val="0"/>
              </a:spcBef>
              <a:spcAft>
                <a:spcPts val="0"/>
              </a:spcAft>
            </a:pP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adalah bagian dari</a:t>
            </a:r>
            <a:r>
              <a:rPr sz="3400" spc="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laba usaha</a:t>
            </a:r>
            <a:r>
              <a:rPr sz="3400" spc="1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perusahaan</a:t>
            </a:r>
            <a:endParaRPr sz="34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231775" marR="0">
              <a:lnSpc>
                <a:spcPts val="3265"/>
              </a:lnSpc>
              <a:spcBef>
                <a:spcPts val="0"/>
              </a:spcBef>
              <a:spcAft>
                <a:spcPts val="0"/>
              </a:spcAft>
            </a:pPr>
            <a:r>
              <a:rPr sz="3400" spc="-3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yang</a:t>
            </a:r>
            <a:r>
              <a:rPr sz="3400" spc="2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dibagikan</a:t>
            </a:r>
            <a:r>
              <a:rPr sz="3400" spc="1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spc="-1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kepada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pemilik perusahaan</a:t>
            </a:r>
            <a:endParaRPr sz="34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494030" marR="0">
              <a:lnSpc>
                <a:spcPts val="3265"/>
              </a:lnSpc>
              <a:spcBef>
                <a:spcPts val="0"/>
              </a:spcBef>
              <a:spcAft>
                <a:spcPts val="0"/>
              </a:spcAft>
            </a:pP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(pemegang saham)</a:t>
            </a:r>
            <a:r>
              <a:rPr sz="3400" spc="1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spc="-2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sebagai</a:t>
            </a:r>
            <a:r>
              <a:rPr sz="3400" spc="5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imbalan</a:t>
            </a:r>
            <a:r>
              <a:rPr sz="3400" spc="1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atas</a:t>
            </a:r>
            <a:endParaRPr sz="34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304800" marR="0">
              <a:lnSpc>
                <a:spcPts val="3265"/>
              </a:lnSpc>
              <a:spcBef>
                <a:spcPts val="0"/>
              </a:spcBef>
              <a:spcAft>
                <a:spcPts val="0"/>
              </a:spcAft>
            </a:pP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setoran</a:t>
            </a:r>
            <a:r>
              <a:rPr sz="3400" spc="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modal pemilik. Aktivitas</a:t>
            </a:r>
            <a:r>
              <a:rPr sz="3400" spc="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pembagian</a:t>
            </a:r>
            <a:endParaRPr sz="34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1085215" marR="0">
              <a:lnSpc>
                <a:spcPts val="3265"/>
              </a:lnSpc>
              <a:spcBef>
                <a:spcPts val="0"/>
              </a:spcBef>
              <a:spcAft>
                <a:spcPts val="0"/>
              </a:spcAft>
            </a:pP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deviden </a:t>
            </a:r>
            <a:r>
              <a:rPr sz="3400" spc="-4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hanya</a:t>
            </a:r>
            <a:r>
              <a:rPr sz="3400" spc="4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dilakukan di dalam</a:t>
            </a:r>
            <a:endParaRPr sz="34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426720" marR="0">
              <a:lnSpc>
                <a:spcPts val="3265"/>
              </a:lnSpc>
              <a:spcBef>
                <a:spcPts val="0"/>
              </a:spcBef>
              <a:spcAft>
                <a:spcPts val="0"/>
              </a:spcAft>
            </a:pP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perusahaan berbentuk </a:t>
            </a:r>
            <a:r>
              <a:rPr sz="3400" spc="-3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Perseroan</a:t>
            </a:r>
            <a:r>
              <a:rPr sz="3400" spc="36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spc="-3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Terbatas</a:t>
            </a:r>
            <a:endParaRPr sz="3400" spc="-34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473710" marR="0">
              <a:lnSpc>
                <a:spcPts val="3265"/>
              </a:lnSpc>
              <a:spcBef>
                <a:spcPts val="0"/>
              </a:spcBef>
              <a:spcAft>
                <a:spcPts val="0"/>
              </a:spcAft>
            </a:pP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(PT). </a:t>
            </a:r>
            <a:r>
              <a:rPr sz="3400" spc="-6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</a:t>
            </a:r>
            <a:r>
              <a:rPr sz="3400" spc="-86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usahaan berbentuk </a:t>
            </a:r>
            <a:r>
              <a:rPr sz="3400" spc="-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perseorangan</a:t>
            </a:r>
            <a:endParaRPr sz="3400" spc="-1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900430" marR="0">
              <a:lnSpc>
                <a:spcPts val="3265"/>
              </a:lnSpc>
              <a:spcBef>
                <a:spcPts val="0"/>
              </a:spcBef>
              <a:spcAft>
                <a:spcPts val="0"/>
              </a:spcAft>
            </a:pP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atau </a:t>
            </a:r>
            <a:r>
              <a:rPr sz="3400" spc="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firma,</a:t>
            </a: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tidak menggunakan akun</a:t>
            </a:r>
            <a:endParaRPr sz="34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3341370" marR="0">
              <a:lnSpc>
                <a:spcPts val="3265"/>
              </a:lnSpc>
              <a:spcBef>
                <a:spcPts val="0"/>
              </a:spcBef>
              <a:spcAft>
                <a:spcPts val="0"/>
              </a:spcAft>
            </a:pPr>
            <a:r>
              <a:rPr sz="34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deviden.</a:t>
            </a:r>
            <a:endParaRPr sz="34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59003" y="140036"/>
            <a:ext cx="5871216" cy="1129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20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Unsur-unsur</a:t>
            </a:r>
            <a:r>
              <a:rPr sz="2800" spc="69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Persamaan Akuntansi</a:t>
            </a:r>
            <a:endParaRPr sz="2800" dirty="0">
              <a:solidFill>
                <a:srgbClr val="775F55"/>
              </a:solidFill>
              <a:latin typeface="Bernard MT Condensed" panose="02050806060905020404"/>
              <a:cs typeface="Bernard MT Condensed" panose="02050806060905020404"/>
            </a:endParaRPr>
          </a:p>
          <a:p>
            <a:pPr marL="0" marR="0">
              <a:lnSpc>
                <a:spcPts val="4920"/>
              </a:lnSpc>
              <a:spcBef>
                <a:spcPts val="90"/>
              </a:spcBef>
              <a:spcAft>
                <a:spcPts val="0"/>
              </a:spcAft>
            </a:pPr>
            <a:r>
              <a:rPr sz="4400" spc="-33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PASIVA/KEWAJIBAN-MODAL</a:t>
            </a:r>
            <a:endParaRPr sz="4400" spc="-33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013" y="1300842"/>
            <a:ext cx="314176" cy="204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Tw Cen MT" panose="020B0602020104020603"/>
                <a:cs typeface="Tw Cen MT" panose="020B0602020104020603"/>
              </a:rPr>
              <a:t>26</a:t>
            </a:r>
            <a:endParaRPr sz="1200" b="1" dirty="0">
              <a:solidFill>
                <a:srgbClr val="FFFFFF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36417" y="1735032"/>
            <a:ext cx="4305645" cy="5229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2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spc="-1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Pendapa</a:t>
            </a:r>
            <a:r>
              <a:rPr sz="3500" b="1" spc="-87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b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tan</a:t>
            </a:r>
            <a:r>
              <a:rPr sz="3500" b="1" spc="5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i="1" spc="-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(Revenues)</a:t>
            </a:r>
            <a:endParaRPr sz="3500" i="1" spc="-1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9063" y="2250405"/>
            <a:ext cx="7577251" cy="9493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15"/>
              </a:lnSpc>
              <a:spcBef>
                <a:spcPts val="0"/>
              </a:spcBef>
              <a:spcAft>
                <a:spcPts val="0"/>
              </a:spcAft>
            </a:pP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adalah</a:t>
            </a:r>
            <a:r>
              <a:rPr sz="3500" spc="-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kenaikan modal</a:t>
            </a:r>
            <a:r>
              <a:rPr sz="3500" spc="-3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perusahaan</a:t>
            </a:r>
            <a:r>
              <a:rPr sz="3500" spc="-4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spc="-3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yang</a:t>
            </a:r>
            <a:endParaRPr sz="3500" spc="-34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1102360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timbul</a:t>
            </a:r>
            <a:r>
              <a:rPr sz="3500" spc="-1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akibat</a:t>
            </a:r>
            <a:r>
              <a:rPr sz="3500" spc="-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penjualan</a:t>
            </a:r>
            <a:r>
              <a:rPr sz="3500" spc="-3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spc="-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produk</a:t>
            </a:r>
            <a:endParaRPr sz="3500" spc="-12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29867" y="3103845"/>
            <a:ext cx="7517620" cy="94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15"/>
              </a:lnSpc>
              <a:spcBef>
                <a:spcPts val="0"/>
              </a:spcBef>
              <a:spcAft>
                <a:spcPts val="0"/>
              </a:spcAft>
            </a:pP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perusahaan.</a:t>
            </a:r>
            <a:r>
              <a:rPr sz="3500" spc="-56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Istilah</a:t>
            </a:r>
            <a:r>
              <a:rPr sz="3500" spc="-1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pendapatan</a:t>
            </a:r>
            <a:r>
              <a:rPr sz="3500" spc="-2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spc="-3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biasanya</a:t>
            </a:r>
            <a:endParaRPr sz="3500" spc="-31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740410" marR="0">
              <a:lnSpc>
                <a:spcPts val="3365"/>
              </a:lnSpc>
              <a:spcBef>
                <a:spcPts val="0"/>
              </a:spcBef>
              <a:spcAft>
                <a:spcPts val="0"/>
              </a:spcAft>
            </a:pP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digunakan</a:t>
            </a:r>
            <a:r>
              <a:rPr sz="3500" spc="-3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oleh</a:t>
            </a:r>
            <a:r>
              <a:rPr sz="3500" spc="-1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perusahaan</a:t>
            </a:r>
            <a:r>
              <a:rPr sz="3500" spc="-4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jasa,</a:t>
            </a:r>
            <a:endParaRPr sz="35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20367" y="3957666"/>
            <a:ext cx="7136665" cy="1803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9230" marR="0">
              <a:lnSpc>
                <a:spcPts val="3815"/>
              </a:lnSpc>
              <a:spcBef>
                <a:spcPts val="0"/>
              </a:spcBef>
              <a:spcAft>
                <a:spcPts val="0"/>
              </a:spcAft>
            </a:pP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sedangkan</a:t>
            </a:r>
            <a:r>
              <a:rPr sz="3500" spc="-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perusahaan</a:t>
            </a:r>
            <a:r>
              <a:rPr sz="3500" spc="-4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spc="-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dagang</a:t>
            </a:r>
            <a:r>
              <a:rPr sz="3500" spc="-2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atau</a:t>
            </a:r>
            <a:endParaRPr sz="35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190500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perusahaan</a:t>
            </a:r>
            <a:r>
              <a:rPr sz="3500" spc="-4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manufaktur</a:t>
            </a:r>
            <a:r>
              <a:rPr sz="3500" spc="-2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spc="-1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lebih</a:t>
            </a: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spc="-4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banyak</a:t>
            </a:r>
            <a:endParaRPr sz="3500" spc="-4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176530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menggunakan</a:t>
            </a:r>
            <a:r>
              <a:rPr sz="3500" spc="-2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istilah</a:t>
            </a:r>
            <a:r>
              <a:rPr sz="3500" spc="-2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spc="-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Penjualan</a:t>
            </a:r>
            <a:r>
              <a:rPr sz="3500" spc="-1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i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(sales)</a:t>
            </a:r>
            <a:endParaRPr sz="3500" i="1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0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untuk menampung</a:t>
            </a:r>
            <a:r>
              <a:rPr sz="3500" spc="-3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transaksi</a:t>
            </a:r>
            <a:r>
              <a:rPr sz="3500" spc="-2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spc="-3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yang</a:t>
            </a:r>
            <a:r>
              <a:rPr sz="3500" spc="1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5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sama.</a:t>
            </a:r>
            <a:endParaRPr sz="35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31240" y="68026"/>
            <a:ext cx="5868102" cy="1129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20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Unsur-unsur</a:t>
            </a:r>
            <a:r>
              <a:rPr sz="2800" spc="73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2800" dirty="0">
                <a:solidFill>
                  <a:srgbClr val="775F55"/>
                </a:solidFill>
                <a:latin typeface="Bernard MT Condensed" panose="02050806060905020404"/>
                <a:cs typeface="Bernard MT Condensed" panose="02050806060905020404"/>
              </a:rPr>
              <a:t>Persamaan Akuntansi</a:t>
            </a:r>
            <a:endParaRPr sz="2800" dirty="0">
              <a:solidFill>
                <a:srgbClr val="775F55"/>
              </a:solidFill>
              <a:latin typeface="Bernard MT Condensed" panose="02050806060905020404"/>
              <a:cs typeface="Bernard MT Condensed" panose="02050806060905020404"/>
            </a:endParaRPr>
          </a:p>
          <a:p>
            <a:pPr marL="0" marR="0">
              <a:lnSpc>
                <a:spcPts val="4920"/>
              </a:lnSpc>
              <a:spcBef>
                <a:spcPts val="90"/>
              </a:spcBef>
              <a:spcAft>
                <a:spcPts val="0"/>
              </a:spcAft>
            </a:pPr>
            <a:r>
              <a:rPr sz="4400" spc="-33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PASIVA/KEWAJIBAN-MODAL</a:t>
            </a:r>
            <a:endParaRPr sz="4400" spc="-33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013" y="1300842"/>
            <a:ext cx="314176" cy="204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05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Tw Cen MT" panose="020B0602020104020603"/>
                <a:cs typeface="Tw Cen MT" panose="020B0602020104020603"/>
              </a:rPr>
              <a:t>27</a:t>
            </a:r>
            <a:endParaRPr sz="1200" b="1" dirty="0">
              <a:solidFill>
                <a:srgbClr val="FFFFFF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6633" y="1612716"/>
            <a:ext cx="3332762" cy="535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2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Beban</a:t>
            </a:r>
            <a:r>
              <a:rPr sz="3600" b="1" spc="3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i="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(Expenses)</a:t>
            </a:r>
            <a:endParaRPr sz="3600" i="1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50645" y="2140013"/>
            <a:ext cx="7802264" cy="40481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6070" marR="0">
              <a:lnSpc>
                <a:spcPts val="392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adalah</a:t>
            </a:r>
            <a:r>
              <a:rPr sz="3600" spc="-2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pengorbanan</a:t>
            </a:r>
            <a:r>
              <a:rPr sz="3600" spc="-2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ekonomis untuk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534670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memperoleh barang</a:t>
            </a:r>
            <a:r>
              <a:rPr sz="3600" spc="-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atau jasa</a:t>
            </a:r>
            <a:r>
              <a:rPr sz="3600" spc="-12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36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yang</a:t>
            </a:r>
            <a:endParaRPr sz="3600" spc="-36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0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600" spc="-2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manfaatnya</a:t>
            </a:r>
            <a:r>
              <a:rPr sz="3600" spc="2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dinikmati</a:t>
            </a:r>
            <a:r>
              <a:rPr sz="3600" spc="-2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5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hanya</a:t>
            </a:r>
            <a:r>
              <a:rPr sz="3600" spc="5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dalam</a:t>
            </a:r>
            <a:r>
              <a:rPr sz="3600" spc="-2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2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waktu</a:t>
            </a:r>
            <a:endParaRPr sz="3600" spc="-28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318770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satu</a:t>
            </a:r>
            <a:r>
              <a:rPr sz="3600" spc="-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tahun</a:t>
            </a:r>
            <a:r>
              <a:rPr sz="3600" spc="-1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atau satu periode</a:t>
            </a:r>
            <a:r>
              <a:rPr sz="3600" spc="-1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akuntansi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347345" marR="0">
              <a:lnSpc>
                <a:spcPts val="346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saja.</a:t>
            </a:r>
            <a:r>
              <a:rPr sz="3600" spc="-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1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Dengan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kata</a:t>
            </a:r>
            <a:r>
              <a:rPr sz="3600" spc="-1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lain,</a:t>
            </a:r>
            <a:r>
              <a:rPr sz="3600" spc="-1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1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beban</a:t>
            </a:r>
            <a:r>
              <a:rPr sz="3600" spc="1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adalah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361315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600" spc="-4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biaya</a:t>
            </a:r>
            <a:r>
              <a:rPr sz="3600" spc="23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36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yang</a:t>
            </a:r>
            <a:r>
              <a:rPr sz="3600" spc="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2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manfaatnya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5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hanya</a:t>
            </a:r>
            <a:r>
              <a:rPr sz="3600" spc="5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dalam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198120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600" spc="-2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waktu</a:t>
            </a:r>
            <a:r>
              <a:rPr sz="3600" spc="2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satu</a:t>
            </a:r>
            <a:r>
              <a:rPr sz="3600" spc="-18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tahun</a:t>
            </a:r>
            <a:r>
              <a:rPr sz="3600" spc="-14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atau </a:t>
            </a:r>
            <a:r>
              <a:rPr sz="3600" spc="-4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biaya</a:t>
            </a:r>
            <a:r>
              <a:rPr sz="3600" spc="2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spc="-36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yang</a:t>
            </a:r>
            <a:r>
              <a:rPr sz="3600" spc="37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tidak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1076325" marR="0">
              <a:lnSpc>
                <a:spcPts val="3460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memiliki</a:t>
            </a:r>
            <a:r>
              <a:rPr sz="3600" spc="-21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manfaat</a:t>
            </a:r>
            <a:r>
              <a:rPr sz="3600" spc="-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lagi</a:t>
            </a:r>
            <a:r>
              <a:rPr sz="3600" spc="-1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di</a:t>
            </a:r>
            <a:r>
              <a:rPr sz="3600" spc="-15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masa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  <a:p>
            <a:pPr marL="2745105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Tw Cen MT" panose="020B0602020104020603"/>
                <a:cs typeface="Tw Cen MT" panose="020B0602020104020603"/>
              </a:rPr>
              <a:t>mendatang.</a:t>
            </a:r>
            <a:endParaRPr sz="3600" dirty="0">
              <a:solidFill>
                <a:srgbClr val="000000"/>
              </a:solidFill>
              <a:latin typeface="Tw Cen MT" panose="020B0602020104020603"/>
              <a:cs typeface="Tw Cen MT" panose="020B0602020104020603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8709" y="6340530"/>
            <a:ext cx="1089807" cy="23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Materi</a:t>
            </a:r>
            <a:r>
              <a:rPr sz="1400" spc="-25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4 </a:t>
            </a:r>
            <a:r>
              <a:rPr sz="1400" spc="-1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PA</a:t>
            </a:r>
            <a:r>
              <a:rPr sz="1400" spc="103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 </a:t>
            </a:r>
            <a:r>
              <a:rPr sz="1400" dirty="0">
                <a:solidFill>
                  <a:srgbClr val="775F55"/>
                </a:solidFill>
                <a:latin typeface="Tw Cen MT" panose="020B0602020104020603"/>
                <a:cs typeface="Tw Cen MT" panose="020B0602020104020603"/>
              </a:rPr>
              <a:t>I</a:t>
            </a:r>
            <a:endParaRPr sz="1400" dirty="0">
              <a:solidFill>
                <a:srgbClr val="775F55"/>
              </a:solidFill>
              <a:latin typeface="Tw Cen MT" panose="020B0602020104020603"/>
              <a:cs typeface="Tw Cen MT" panose="020B0602020104020603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44039" y="2176967"/>
            <a:ext cx="6008985" cy="16757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36090" marR="0">
              <a:lnSpc>
                <a:spcPts val="6410"/>
              </a:lnSpc>
              <a:spcBef>
                <a:spcPts val="0"/>
              </a:spcBef>
              <a:spcAft>
                <a:spcPts val="0"/>
              </a:spcAft>
            </a:pPr>
            <a:r>
              <a:rPr sz="54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CONTOH:</a:t>
            </a:r>
            <a:endParaRPr sz="5400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  <a:p>
            <a:pPr marL="0" marR="0">
              <a:lnSpc>
                <a:spcPts val="6415"/>
              </a:lnSpc>
              <a:spcBef>
                <a:spcPts val="65"/>
              </a:spcBef>
              <a:spcAft>
                <a:spcPts val="0"/>
              </a:spcAft>
            </a:pPr>
            <a:r>
              <a:rPr sz="54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PERSAMAAN </a:t>
            </a:r>
            <a:r>
              <a:rPr sz="5400" spc="-25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AKUNTANSI</a:t>
            </a:r>
            <a:endParaRPr sz="5400" spc="-25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26907" y="5683197"/>
            <a:ext cx="416797" cy="348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45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262626"/>
                </a:solidFill>
                <a:latin typeface="Impact" panose="020B0806030902050204"/>
                <a:cs typeface="Impact" panose="020B0806030902050204"/>
              </a:rPr>
              <a:t>28</a:t>
            </a:r>
            <a:endParaRPr sz="2000" dirty="0">
              <a:solidFill>
                <a:srgbClr val="262626"/>
              </a:solidFill>
              <a:latin typeface="Impact" panose="020B0806030902050204"/>
              <a:cs typeface="Impact" panose="020B080603090205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06385" y="6313152"/>
            <a:ext cx="1036040" cy="2068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Materi</a:t>
            </a:r>
            <a:r>
              <a:rPr sz="1200" b="1" spc="40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4 </a:t>
            </a:r>
            <a:r>
              <a:rPr sz="1200" b="1" spc="-97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PA</a:t>
            </a:r>
            <a:r>
              <a:rPr sz="1200" b="1" spc="34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endParaRPr sz="1200" b="1" dirty="0">
              <a:solidFill>
                <a:srgbClr val="454545"/>
              </a:solidFill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70967" y="417935"/>
            <a:ext cx="5220983" cy="612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20"/>
              </a:lnSpc>
              <a:spcBef>
                <a:spcPts val="0"/>
              </a:spcBef>
              <a:spcAft>
                <a:spcPts val="0"/>
              </a:spcAft>
            </a:pPr>
            <a:r>
              <a:rPr sz="38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ILUSTRASI</a:t>
            </a:r>
            <a:r>
              <a:rPr sz="3800" spc="-14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38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TRANSAKSI</a:t>
            </a:r>
            <a:r>
              <a:rPr sz="3800" spc="-2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38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BISNIS</a:t>
            </a:r>
            <a:endParaRPr sz="3800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08504" y="1480717"/>
            <a:ext cx="4045330" cy="1107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3675" marR="0">
              <a:lnSpc>
                <a:spcPts val="266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Pada 1 September 2015, Chris</a:t>
            </a:r>
            <a:endParaRPr sz="2400" dirty="0">
              <a:solidFill>
                <a:srgbClr val="0066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364490" marR="0">
              <a:lnSpc>
                <a:spcPts val="2655"/>
              </a:lnSpc>
              <a:spcBef>
                <a:spcPts val="170"/>
              </a:spcBef>
              <a:spcAft>
                <a:spcPts val="0"/>
              </a:spcAft>
            </a:pPr>
            <a:r>
              <a:rPr sz="2400" dirty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Clark</a:t>
            </a:r>
            <a:r>
              <a:rPr sz="2400" spc="-12" dirty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memulai sebuah</a:t>
            </a:r>
            <a:r>
              <a:rPr sz="2400" spc="-10" dirty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bisnis</a:t>
            </a:r>
            <a:endParaRPr sz="2400" dirty="0">
              <a:solidFill>
                <a:srgbClr val="0066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655"/>
              </a:lnSpc>
              <a:spcBef>
                <a:spcPts val="220"/>
              </a:spcBef>
              <a:spcAft>
                <a:spcPts val="0"/>
              </a:spcAft>
            </a:pPr>
            <a:r>
              <a:rPr sz="2400" dirty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yang diberi</a:t>
            </a:r>
            <a:r>
              <a:rPr sz="2400" spc="-30" dirty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nama</a:t>
            </a:r>
            <a:r>
              <a:rPr sz="2400" spc="15" dirty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NetSolutions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.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6765" y="2886370"/>
            <a:ext cx="5803136" cy="7414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a.</a:t>
            </a:r>
            <a:r>
              <a:rPr sz="2400" spc="6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Chris</a:t>
            </a:r>
            <a:r>
              <a:rPr sz="24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Clark</a:t>
            </a:r>
            <a:r>
              <a:rPr sz="2400" spc="-12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menyetor $25,000 ke bank atas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457200" marR="0">
              <a:lnSpc>
                <a:spcPts val="2655"/>
              </a:lnSpc>
              <a:spcBef>
                <a:spcPts val="17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nama NetSolutions.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26641" y="4001159"/>
            <a:ext cx="931942" cy="375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6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Harta</a:t>
            </a:r>
            <a:endParaRPr sz="2400" b="1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87696" y="4014130"/>
            <a:ext cx="2229048" cy="375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Ekuitas</a:t>
            </a:r>
            <a:r>
              <a:rPr sz="2400" b="1" spc="-11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Pemilik</a:t>
            </a:r>
            <a:endParaRPr sz="2400" b="1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89502" y="4041308"/>
            <a:ext cx="324296" cy="1032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endParaRPr sz="2400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655"/>
              </a:lnSpc>
              <a:spcBef>
                <a:spcPts val="2465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33626" y="4502555"/>
            <a:ext cx="990600" cy="741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1610" marR="0">
              <a:lnSpc>
                <a:spcPts val="266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Kas</a:t>
            </a:r>
            <a:endParaRPr sz="2400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655"/>
              </a:lnSpc>
              <a:spcBef>
                <a:spcPts val="170"/>
              </a:spcBef>
              <a:spcAft>
                <a:spcPts val="0"/>
              </a:spcAft>
            </a:pPr>
            <a:r>
              <a:rPr sz="240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25,000</a:t>
            </a:r>
            <a:endParaRPr sz="2400" dirty="0">
              <a:solidFill>
                <a:srgbClr val="FF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00270" y="4647860"/>
            <a:ext cx="3093186" cy="11074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7345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Modal Chris Clark</a:t>
            </a:r>
            <a:endParaRPr sz="2400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655"/>
              </a:lnSpc>
              <a:spcBef>
                <a:spcPts val="175"/>
              </a:spcBef>
              <a:spcAft>
                <a:spcPts val="0"/>
              </a:spcAft>
            </a:pPr>
            <a:r>
              <a:rPr sz="240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25,000</a:t>
            </a:r>
            <a:r>
              <a:rPr sz="2400" spc="2703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Investasi</a:t>
            </a:r>
            <a:r>
              <a:rPr sz="2400" spc="-3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oleh</a:t>
            </a:r>
            <a:endParaRPr sz="2400" dirty="0">
              <a:solidFill>
                <a:srgbClr val="FF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257935" marR="0">
              <a:lnSpc>
                <a:spcPts val="2655"/>
              </a:lnSpc>
              <a:spcBef>
                <a:spcPts val="220"/>
              </a:spcBef>
              <a:spcAft>
                <a:spcPts val="0"/>
              </a:spcAft>
            </a:pPr>
            <a:r>
              <a:rPr sz="240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Chris Clark</a:t>
            </a:r>
            <a:endParaRPr sz="2400" dirty="0">
              <a:solidFill>
                <a:srgbClr val="FF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0775" y="4904527"/>
            <a:ext cx="364236" cy="375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a.</a:t>
            </a:r>
            <a:endParaRPr sz="2400" dirty="0">
              <a:solidFill>
                <a:srgbClr val="FF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92440" y="5775476"/>
            <a:ext cx="350732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7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29</a:t>
            </a:r>
            <a:endParaRPr sz="14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06385" y="6313152"/>
            <a:ext cx="1036040" cy="2068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Materi</a:t>
            </a:r>
            <a:r>
              <a:rPr sz="1200" b="1" spc="40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4 </a:t>
            </a:r>
            <a:r>
              <a:rPr sz="1200" b="1" spc="-97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PA</a:t>
            </a:r>
            <a:r>
              <a:rPr sz="1200" b="1" spc="34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endParaRPr sz="1200" b="1" dirty="0">
              <a:solidFill>
                <a:srgbClr val="454545"/>
              </a:solidFill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8640" y="463167"/>
            <a:ext cx="4371210" cy="581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7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Ilustrasi transaksi bisnis</a:t>
            </a:r>
            <a:endParaRPr sz="3600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13697" y="1545986"/>
            <a:ext cx="815822" cy="332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15"/>
              </a:lnSpc>
              <a:spcBef>
                <a:spcPts val="0"/>
              </a:spcBef>
              <a:spcAft>
                <a:spcPts val="0"/>
              </a:spcAft>
            </a:pPr>
            <a:r>
              <a:rPr sz="2100" b="1" spc="-28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Harta</a:t>
            </a:r>
            <a:endParaRPr sz="2100" b="1" spc="-28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38509" y="1557629"/>
            <a:ext cx="1005153" cy="332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15"/>
              </a:lnSpc>
              <a:spcBef>
                <a:spcPts val="0"/>
              </a:spcBef>
              <a:spcAft>
                <a:spcPts val="0"/>
              </a:spcAft>
            </a:pPr>
            <a:r>
              <a:rPr sz="2100" b="1" spc="-25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Ekuitas</a:t>
            </a:r>
            <a:endParaRPr sz="2100" b="1" spc="-25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90535" y="1580916"/>
            <a:ext cx="307744" cy="1124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890" marR="0">
              <a:lnSpc>
                <a:spcPts val="2315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endParaRPr sz="2100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315"/>
              </a:lnSpc>
              <a:spcBef>
                <a:spcPts val="397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endParaRPr sz="21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2290" y="1604432"/>
            <a:ext cx="2202533" cy="11071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b.</a:t>
            </a:r>
            <a:r>
              <a:rPr sz="2400" spc="12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NetSolutions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457200" marR="0">
              <a:lnSpc>
                <a:spcPts val="2655"/>
              </a:lnSpc>
              <a:spcBef>
                <a:spcPts val="17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menukarkan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457200" marR="0">
              <a:lnSpc>
                <a:spcPts val="2655"/>
              </a:lnSpc>
              <a:spcBef>
                <a:spcPts val="22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$20,000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65755" y="1965441"/>
            <a:ext cx="2740827" cy="9613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85800" marR="0">
              <a:lnSpc>
                <a:spcPts val="2315"/>
              </a:lnSpc>
              <a:spcBef>
                <a:spcPts val="0"/>
              </a:spcBef>
              <a:spcAft>
                <a:spcPts val="0"/>
              </a:spcAft>
            </a:pPr>
            <a:r>
              <a:rPr sz="2100" spc="-28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Kas</a:t>
            </a:r>
            <a:r>
              <a:rPr sz="2100" spc="1523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2100" spc="149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3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Tanah</a:t>
            </a:r>
            <a:endParaRPr sz="2100" spc="-30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621030" marR="0">
              <a:lnSpc>
                <a:spcPts val="2315"/>
              </a:lnSpc>
              <a:spcBef>
                <a:spcPts val="250"/>
              </a:spcBef>
              <a:spcAft>
                <a:spcPts val="0"/>
              </a:spcAft>
            </a:pPr>
            <a:r>
              <a:rPr sz="2100" spc="-2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25,000</a:t>
            </a:r>
            <a:endParaRPr sz="2100" spc="-23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315"/>
              </a:lnSpc>
              <a:spcBef>
                <a:spcPts val="70"/>
              </a:spcBef>
              <a:spcAft>
                <a:spcPts val="0"/>
              </a:spcAft>
            </a:pPr>
            <a:r>
              <a:rPr sz="2100" spc="-28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b.</a:t>
            </a:r>
            <a:r>
              <a:rPr sz="2100" spc="183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2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–20,000</a:t>
            </a:r>
            <a:r>
              <a:rPr sz="2100" spc="254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25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+20,000</a:t>
            </a:r>
            <a:endParaRPr sz="2100" spc="-25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96462" y="1953797"/>
            <a:ext cx="2099564" cy="65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15"/>
              </a:lnSpc>
              <a:spcBef>
                <a:spcPts val="0"/>
              </a:spcBef>
              <a:spcAft>
                <a:spcPts val="0"/>
              </a:spcAft>
            </a:pPr>
            <a:r>
              <a:rPr sz="2100" spc="-31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Modal</a:t>
            </a:r>
            <a:r>
              <a:rPr sz="21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25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Chris</a:t>
            </a:r>
            <a:r>
              <a:rPr sz="21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25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Clark</a:t>
            </a:r>
            <a:endParaRPr sz="2100" spc="-25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315"/>
              </a:lnSpc>
              <a:spcBef>
                <a:spcPts val="260"/>
              </a:spcBef>
              <a:spcAft>
                <a:spcPts val="0"/>
              </a:spcAft>
            </a:pPr>
            <a:r>
              <a:rPr sz="2100" spc="-2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25,000</a:t>
            </a:r>
            <a:endParaRPr sz="2100" spc="-23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36805" y="2314937"/>
            <a:ext cx="577891" cy="332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15"/>
              </a:lnSpc>
              <a:spcBef>
                <a:spcPts val="0"/>
              </a:spcBef>
              <a:spcAft>
                <a:spcPts val="0"/>
              </a:spcAft>
            </a:pPr>
            <a:r>
              <a:rPr sz="2100" spc="-28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Bal.</a:t>
            </a:r>
            <a:endParaRPr sz="2100" spc="-28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9490" y="2701695"/>
            <a:ext cx="1659007" cy="375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6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untuk</a:t>
            </a:r>
            <a:r>
              <a:rPr sz="2400" spc="-14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tanah.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65755" y="2949970"/>
            <a:ext cx="2741096" cy="332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15"/>
              </a:lnSpc>
              <a:spcBef>
                <a:spcPts val="0"/>
              </a:spcBef>
              <a:spcAft>
                <a:spcPts val="0"/>
              </a:spcAft>
            </a:pPr>
            <a:r>
              <a:rPr sz="2100" spc="-28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Bal.</a:t>
            </a:r>
            <a:r>
              <a:rPr sz="2100" spc="206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2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5,000</a:t>
            </a:r>
            <a:r>
              <a:rPr sz="2100" spc="3702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spc="-2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20,000</a:t>
            </a:r>
            <a:endParaRPr sz="2100" spc="-23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76420" y="2949970"/>
            <a:ext cx="866975" cy="332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15"/>
              </a:lnSpc>
              <a:spcBef>
                <a:spcPts val="0"/>
              </a:spcBef>
              <a:spcAft>
                <a:spcPts val="0"/>
              </a:spcAft>
            </a:pPr>
            <a:r>
              <a:rPr sz="2100" spc="-2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25,000</a:t>
            </a:r>
            <a:endParaRPr sz="2100" spc="-23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2290" y="3467759"/>
            <a:ext cx="2203211" cy="741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6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c.</a:t>
            </a:r>
            <a:r>
              <a:rPr sz="2400" spc="1328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NetSolutions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457200" marR="0">
              <a:lnSpc>
                <a:spcPts val="2655"/>
              </a:lnSpc>
              <a:spcBef>
                <a:spcPts val="17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membeli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16761" y="3612580"/>
            <a:ext cx="2590678" cy="9961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75665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b="1" spc="-75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Harta</a:t>
            </a:r>
            <a:endParaRPr sz="1800" b="1" spc="-75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1985"/>
              </a:lnSpc>
              <a:spcBef>
                <a:spcPts val="3525"/>
              </a:spcBef>
              <a:spcAft>
                <a:spcPts val="0"/>
              </a:spcAft>
            </a:pPr>
            <a:r>
              <a:rPr sz="1800" spc="-86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Kas</a:t>
            </a:r>
            <a:r>
              <a:rPr sz="18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+</a:t>
            </a:r>
            <a:r>
              <a:rPr sz="1800" spc="-117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67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Perlengkapan</a:t>
            </a:r>
            <a:r>
              <a:rPr sz="1800" spc="-37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1800" spc="-125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75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Tanah</a:t>
            </a:r>
            <a:endParaRPr sz="1800" spc="-75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28361" y="3612580"/>
            <a:ext cx="297029" cy="12708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endParaRPr sz="1800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26035" marR="0">
              <a:lnSpc>
                <a:spcPts val="1985"/>
              </a:lnSpc>
              <a:spcBef>
                <a:spcPts val="574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endParaRPr sz="18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66226" y="3648114"/>
            <a:ext cx="2307351" cy="290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b="1" spc="-75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Kewajiban</a:t>
            </a:r>
            <a:r>
              <a:rPr sz="1800" b="1" spc="372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1800" b="1" spc="1532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7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Ekuitas</a:t>
            </a:r>
            <a:endParaRPr sz="1800" b="1" spc="-70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23668" y="4009889"/>
            <a:ext cx="665453" cy="290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spc="-7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Utang</a:t>
            </a:r>
            <a:endParaRPr sz="1800" spc="-70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88434" y="4009889"/>
            <a:ext cx="700476" cy="290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spc="-86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Modal</a:t>
            </a:r>
            <a:endParaRPr sz="1800" spc="-86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9490" y="4199550"/>
            <a:ext cx="1795576" cy="14731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perlengkapan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655"/>
              </a:lnSpc>
              <a:spcBef>
                <a:spcPts val="17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$1,350 dan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655"/>
              </a:lnSpc>
              <a:spcBef>
                <a:spcPts val="22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akan dibayar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655"/>
              </a:lnSpc>
              <a:spcBef>
                <a:spcPts val="225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kemudian.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94279" y="4318670"/>
            <a:ext cx="805262" cy="290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spc="-76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Dagang</a:t>
            </a:r>
            <a:endParaRPr sz="1800" spc="-76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78510" y="4318670"/>
            <a:ext cx="1126024" cy="290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spc="-64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Chris</a:t>
            </a:r>
            <a:r>
              <a:rPr sz="1800" spc="-25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63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Clark</a:t>
            </a:r>
            <a:endParaRPr sz="1800" spc="-63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91953" y="4746531"/>
            <a:ext cx="1136941" cy="290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spc="-68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Bal.</a:t>
            </a:r>
            <a:r>
              <a:rPr sz="1800" spc="905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6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5,000</a:t>
            </a:r>
            <a:endParaRPr sz="1800" spc="-63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06510" y="4746531"/>
            <a:ext cx="729689" cy="290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spc="-66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20,000</a:t>
            </a:r>
            <a:endParaRPr sz="1800" spc="-66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26029" y="4746531"/>
            <a:ext cx="729689" cy="290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spc="-66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25,000</a:t>
            </a:r>
            <a:endParaRPr sz="1800" spc="-66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91953" y="5022472"/>
            <a:ext cx="298086" cy="290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spc="-64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c.</a:t>
            </a:r>
            <a:endParaRPr sz="1800" spc="-64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117794" y="5022472"/>
            <a:ext cx="795605" cy="6576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1800" spc="-12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6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1,350</a:t>
            </a:r>
            <a:endParaRPr sz="1800" spc="-63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70180" marR="0">
              <a:lnSpc>
                <a:spcPts val="1985"/>
              </a:lnSpc>
              <a:spcBef>
                <a:spcPts val="910"/>
              </a:spcBef>
              <a:spcAft>
                <a:spcPts val="0"/>
              </a:spcAft>
            </a:pPr>
            <a:r>
              <a:rPr sz="1800" spc="-6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1,350</a:t>
            </a:r>
            <a:endParaRPr sz="1800" spc="-63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518707" y="5022472"/>
            <a:ext cx="795814" cy="6576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1800" spc="-12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6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1,350</a:t>
            </a:r>
            <a:endParaRPr sz="1800" spc="-63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70815" marR="0">
              <a:lnSpc>
                <a:spcPts val="1985"/>
              </a:lnSpc>
              <a:spcBef>
                <a:spcPts val="910"/>
              </a:spcBef>
              <a:spcAft>
                <a:spcPts val="0"/>
              </a:spcAft>
            </a:pPr>
            <a:r>
              <a:rPr sz="1800" spc="-6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1,350</a:t>
            </a:r>
            <a:endParaRPr sz="1800" spc="-63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91953" y="5390068"/>
            <a:ext cx="1136941" cy="290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spc="-68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Bal.</a:t>
            </a:r>
            <a:r>
              <a:rPr sz="1800" spc="905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6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5,000</a:t>
            </a:r>
            <a:endParaRPr sz="1800" spc="-63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06510" y="5390068"/>
            <a:ext cx="729689" cy="290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spc="-66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20,000</a:t>
            </a:r>
            <a:endParaRPr sz="1800" spc="-66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26029" y="5390068"/>
            <a:ext cx="729689" cy="290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spc="-66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25,000</a:t>
            </a:r>
            <a:endParaRPr sz="1800" spc="-66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092440" y="5775476"/>
            <a:ext cx="350732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7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30</a:t>
            </a:r>
            <a:endParaRPr sz="14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406385" y="6313152"/>
            <a:ext cx="1036040" cy="2068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Materi</a:t>
            </a:r>
            <a:r>
              <a:rPr sz="1200" b="1" spc="40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4 </a:t>
            </a:r>
            <a:r>
              <a:rPr sz="1200" b="1" spc="-97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PA</a:t>
            </a:r>
            <a:r>
              <a:rPr sz="1200" b="1" spc="34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endParaRPr sz="1200" b="1" dirty="0">
              <a:solidFill>
                <a:srgbClr val="454545"/>
              </a:solidFill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8640" y="463167"/>
            <a:ext cx="4371210" cy="581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7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Ilustrasi transaksi bisnis</a:t>
            </a:r>
            <a:endParaRPr sz="3600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2868" y="1818231"/>
            <a:ext cx="7781714" cy="7701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65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d.</a:t>
            </a:r>
            <a:r>
              <a:rPr sz="2500" spc="623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NetSolutions</a:t>
            </a:r>
            <a:r>
              <a:rPr sz="2500" spc="38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menyelenggarakan</a:t>
            </a:r>
            <a:r>
              <a:rPr sz="2500" spc="5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jasa</a:t>
            </a:r>
            <a:r>
              <a:rPr sz="2500" spc="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pada</a:t>
            </a:r>
            <a:r>
              <a:rPr sz="2500" spc="14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pelanggannya</a:t>
            </a:r>
            <a:endParaRPr sz="25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457200" marR="0">
              <a:lnSpc>
                <a:spcPts val="2765"/>
              </a:lnSpc>
              <a:spcBef>
                <a:spcPts val="235"/>
              </a:spcBef>
              <a:spcAft>
                <a:spcPts val="0"/>
              </a:spcAft>
            </a:pPr>
            <a:r>
              <a:rPr sz="2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dengan</a:t>
            </a:r>
            <a:r>
              <a:rPr sz="2500" spc="23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imbalan</a:t>
            </a:r>
            <a:r>
              <a:rPr sz="2500" spc="54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$7,500 dan diterima</a:t>
            </a:r>
            <a:r>
              <a:rPr sz="2500" spc="52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tunai.</a:t>
            </a:r>
            <a:endParaRPr sz="25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49493" y="3176865"/>
            <a:ext cx="871583" cy="3616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45"/>
              </a:lnSpc>
              <a:spcBef>
                <a:spcPts val="0"/>
              </a:spcBef>
              <a:spcAft>
                <a:spcPts val="0"/>
              </a:spcAft>
            </a:pPr>
            <a:r>
              <a:rPr sz="2300" b="1" spc="-43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Harta</a:t>
            </a:r>
            <a:endParaRPr sz="2300" b="1" spc="-43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11629" y="3176865"/>
            <a:ext cx="311145" cy="3616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45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endParaRPr sz="2300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98517" y="3222297"/>
            <a:ext cx="2830524" cy="3616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45"/>
              </a:lnSpc>
              <a:spcBef>
                <a:spcPts val="0"/>
              </a:spcBef>
              <a:spcAft>
                <a:spcPts val="0"/>
              </a:spcAft>
            </a:pPr>
            <a:r>
              <a:rPr sz="2300" b="1" spc="-43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Kewajiban</a:t>
            </a:r>
            <a:r>
              <a:rPr sz="2300" b="1" spc="532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b="1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2300" b="1" spc="486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b="1" spc="-4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Ekuitas</a:t>
            </a:r>
            <a:endParaRPr sz="2300" b="1" spc="-40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09628" y="3667910"/>
            <a:ext cx="840339" cy="3616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45"/>
              </a:lnSpc>
              <a:spcBef>
                <a:spcPts val="0"/>
              </a:spcBef>
              <a:spcAft>
                <a:spcPts val="0"/>
              </a:spcAft>
            </a:pPr>
            <a:r>
              <a:rPr sz="2300" spc="-4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Utang</a:t>
            </a:r>
            <a:endParaRPr sz="2300" spc="-40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98864" y="3667910"/>
            <a:ext cx="887301" cy="3616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45"/>
              </a:lnSpc>
              <a:spcBef>
                <a:spcPts val="0"/>
              </a:spcBef>
              <a:spcAft>
                <a:spcPts val="0"/>
              </a:spcAft>
            </a:pPr>
            <a:r>
              <a:rPr sz="2300" spc="-49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Modal</a:t>
            </a:r>
            <a:endParaRPr sz="2300" spc="-49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75765" y="4051055"/>
            <a:ext cx="3421541" cy="3616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45"/>
              </a:lnSpc>
              <a:spcBef>
                <a:spcPts val="0"/>
              </a:spcBef>
              <a:spcAft>
                <a:spcPts val="0"/>
              </a:spcAft>
            </a:pPr>
            <a:r>
              <a:rPr sz="2300" spc="-49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Kas</a:t>
            </a:r>
            <a:r>
              <a:rPr sz="23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+</a:t>
            </a:r>
            <a:r>
              <a:rPr sz="2300" spc="-66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spc="-37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Perlengkapan</a:t>
            </a:r>
            <a:r>
              <a:rPr sz="2300" spc="-17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2300" spc="-76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spc="-44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Tanah</a:t>
            </a:r>
            <a:endParaRPr sz="2300" spc="-44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70220" y="4051055"/>
            <a:ext cx="1027805" cy="6996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45"/>
              </a:lnSpc>
              <a:spcBef>
                <a:spcPts val="0"/>
              </a:spcBef>
              <a:spcAft>
                <a:spcPts val="0"/>
              </a:spcAft>
            </a:pPr>
            <a:r>
              <a:rPr sz="2300" spc="-43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Dagang</a:t>
            </a:r>
            <a:endParaRPr sz="2300" spc="-43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28270" marR="0">
              <a:lnSpc>
                <a:spcPts val="2545"/>
              </a:lnSpc>
              <a:spcBef>
                <a:spcPts val="165"/>
              </a:spcBef>
              <a:spcAft>
                <a:spcPts val="0"/>
              </a:spcAft>
            </a:pPr>
            <a:r>
              <a:rPr sz="230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1,350</a:t>
            </a:r>
            <a:endParaRPr sz="2300" spc="-37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87754" y="4051055"/>
            <a:ext cx="1457907" cy="6996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45"/>
              </a:lnSpc>
              <a:spcBef>
                <a:spcPts val="0"/>
              </a:spcBef>
              <a:spcAft>
                <a:spcPts val="0"/>
              </a:spcAft>
            </a:pPr>
            <a:r>
              <a:rPr sz="2300" spc="-37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Chris</a:t>
            </a:r>
            <a:r>
              <a:rPr sz="2300" spc="-11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spc="-37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Clark</a:t>
            </a:r>
            <a:endParaRPr sz="2300" spc="-37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545"/>
              </a:lnSpc>
              <a:spcBef>
                <a:spcPts val="165"/>
              </a:spcBef>
              <a:spcAft>
                <a:spcPts val="0"/>
              </a:spcAft>
            </a:pPr>
            <a:r>
              <a:rPr sz="230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25,000</a:t>
            </a:r>
            <a:endParaRPr sz="2300" spc="-37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2063" y="4389045"/>
            <a:ext cx="1473670" cy="1157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45"/>
              </a:lnSpc>
              <a:spcBef>
                <a:spcPts val="0"/>
              </a:spcBef>
              <a:spcAft>
                <a:spcPts val="0"/>
              </a:spcAft>
            </a:pPr>
            <a:r>
              <a:rPr sz="230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Bal.</a:t>
            </a:r>
            <a:r>
              <a:rPr sz="2300" spc="1218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5,000</a:t>
            </a:r>
            <a:endParaRPr sz="2300" spc="-37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545"/>
              </a:lnSpc>
              <a:spcBef>
                <a:spcPts val="485"/>
              </a:spcBef>
              <a:spcAft>
                <a:spcPts val="0"/>
              </a:spcAft>
            </a:pPr>
            <a:r>
              <a:rPr sz="2300" spc="-41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d.</a:t>
            </a:r>
            <a:r>
              <a:rPr sz="2300" spc="842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2300" spc="486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u="sng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7,500</a:t>
            </a:r>
            <a:endParaRPr sz="2300" u="sng" spc="-37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545"/>
              </a:lnSpc>
              <a:spcBef>
                <a:spcPts val="780"/>
              </a:spcBef>
              <a:spcAft>
                <a:spcPts val="0"/>
              </a:spcAft>
            </a:pPr>
            <a:r>
              <a:rPr sz="230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Bal.</a:t>
            </a:r>
            <a:r>
              <a:rPr sz="2300" spc="11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12,500</a:t>
            </a:r>
            <a:endParaRPr sz="2300" spc="-37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77919" y="4389045"/>
            <a:ext cx="2680041" cy="3616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45"/>
              </a:lnSpc>
              <a:spcBef>
                <a:spcPts val="0"/>
              </a:spcBef>
              <a:spcAft>
                <a:spcPts val="0"/>
              </a:spcAft>
            </a:pPr>
            <a:r>
              <a:rPr sz="230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1,350</a:t>
            </a:r>
            <a:r>
              <a:rPr sz="2300" spc="4129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20,000</a:t>
            </a:r>
            <a:r>
              <a:rPr sz="2300" spc="2281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endParaRPr sz="23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02567" y="4685840"/>
            <a:ext cx="1127308" cy="280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10"/>
              </a:lnSpc>
              <a:spcBef>
                <a:spcPts val="0"/>
              </a:spcBef>
              <a:spcAft>
                <a:spcPts val="0"/>
              </a:spcAft>
            </a:pPr>
            <a:r>
              <a:rPr sz="175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Pendapatan</a:t>
            </a:r>
            <a:endParaRPr sz="1750" spc="-37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99087" y="4767949"/>
            <a:ext cx="1015138" cy="7781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45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2300" spc="-68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7,500</a:t>
            </a:r>
            <a:endParaRPr sz="2300" spc="-37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88900" marR="0">
              <a:lnSpc>
                <a:spcPts val="2545"/>
              </a:lnSpc>
              <a:spcBef>
                <a:spcPts val="780"/>
              </a:spcBef>
              <a:spcAft>
                <a:spcPts val="0"/>
              </a:spcAft>
            </a:pPr>
            <a:r>
              <a:rPr sz="230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32,500</a:t>
            </a:r>
            <a:endParaRPr sz="2300" spc="-37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02567" y="4958736"/>
            <a:ext cx="481489" cy="280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10"/>
              </a:lnSpc>
              <a:spcBef>
                <a:spcPts val="0"/>
              </a:spcBef>
              <a:spcAft>
                <a:spcPts val="0"/>
              </a:spcAft>
            </a:pPr>
            <a:r>
              <a:rPr sz="1750" spc="-3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jasa</a:t>
            </a:r>
            <a:endParaRPr sz="1750" spc="-3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77919" y="5184409"/>
            <a:ext cx="2157950" cy="3616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45"/>
              </a:lnSpc>
              <a:spcBef>
                <a:spcPts val="0"/>
              </a:spcBef>
              <a:spcAft>
                <a:spcPts val="0"/>
              </a:spcAft>
            </a:pPr>
            <a:r>
              <a:rPr sz="230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1,350</a:t>
            </a:r>
            <a:r>
              <a:rPr sz="2300" spc="4129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20,000</a:t>
            </a:r>
            <a:endParaRPr sz="2300" spc="-37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98294" y="5184409"/>
            <a:ext cx="785731" cy="3616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45"/>
              </a:lnSpc>
              <a:spcBef>
                <a:spcPts val="0"/>
              </a:spcBef>
              <a:spcAft>
                <a:spcPts val="0"/>
              </a:spcAft>
            </a:pPr>
            <a:r>
              <a:rPr sz="230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1,350</a:t>
            </a:r>
            <a:endParaRPr sz="2300" spc="-37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92440" y="5775476"/>
            <a:ext cx="350732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7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31</a:t>
            </a:r>
            <a:endParaRPr sz="14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06385" y="6313152"/>
            <a:ext cx="1036040" cy="2068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Materi</a:t>
            </a:r>
            <a:r>
              <a:rPr sz="1200" b="1" spc="40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4 </a:t>
            </a:r>
            <a:r>
              <a:rPr sz="1200" b="1" spc="-97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PA</a:t>
            </a:r>
            <a:r>
              <a:rPr sz="1200" b="1" spc="34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endParaRPr sz="1200" b="1" dirty="0">
              <a:solidFill>
                <a:srgbClr val="454545"/>
              </a:solidFill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8640" y="463167"/>
            <a:ext cx="4371210" cy="581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7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Ilustrasi transaksi bisnis</a:t>
            </a:r>
            <a:endParaRPr sz="3600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1819" y="1485814"/>
            <a:ext cx="7342047" cy="7414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e.</a:t>
            </a:r>
            <a:r>
              <a:rPr sz="2400" spc="6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NetSolutions</a:t>
            </a:r>
            <a:r>
              <a:rPr sz="2400" spc="-34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membayar</a:t>
            </a:r>
            <a:r>
              <a:rPr sz="2400" spc="21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beban-beban</a:t>
            </a:r>
            <a:r>
              <a:rPr sz="2400" spc="-21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berikut:</a:t>
            </a:r>
            <a:r>
              <a:rPr sz="2400" spc="567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gaji,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457200" marR="0">
              <a:lnSpc>
                <a:spcPts val="2655"/>
              </a:lnSpc>
              <a:spcBef>
                <a:spcPts val="17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$2,125; sewa, $800; utilities,</a:t>
            </a:r>
            <a:r>
              <a:rPr sz="2400" spc="-34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$450; and</a:t>
            </a:r>
            <a:r>
              <a:rPr sz="240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lain-lain,</a:t>
            </a:r>
            <a:r>
              <a:rPr sz="240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$275.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8142" y="2448973"/>
            <a:ext cx="931084" cy="37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Harta</a:t>
            </a:r>
            <a:endParaRPr sz="2400" b="1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83981" y="2448973"/>
            <a:ext cx="324278" cy="37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endParaRPr sz="2400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19424" y="2494674"/>
            <a:ext cx="3232775" cy="12075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Kewajiban</a:t>
            </a:r>
            <a:r>
              <a:rPr sz="2400" b="1" spc="603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2400" b="1" spc="60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Ekuitas</a:t>
            </a:r>
            <a:endParaRPr sz="2400" b="1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228600" marR="0">
              <a:lnSpc>
                <a:spcPts val="2655"/>
              </a:lnSpc>
              <a:spcBef>
                <a:spcPts val="820"/>
              </a:spcBef>
              <a:spcAft>
                <a:spcPts val="0"/>
              </a:spcAft>
            </a:pPr>
            <a:r>
              <a:rPr sz="24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Utang</a:t>
            </a:r>
            <a:r>
              <a:rPr sz="2400" spc="7205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Modal</a:t>
            </a:r>
            <a:endParaRPr sz="2400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86055" marR="0">
              <a:lnSpc>
                <a:spcPts val="2655"/>
              </a:lnSpc>
              <a:spcBef>
                <a:spcPts val="315"/>
              </a:spcBef>
              <a:spcAft>
                <a:spcPts val="0"/>
              </a:spcAft>
            </a:pPr>
            <a:r>
              <a:rPr sz="24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Dagang</a:t>
            </a:r>
            <a:r>
              <a:rPr sz="2400" spc="3602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Chris Clark</a:t>
            </a:r>
            <a:endParaRPr sz="2400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7002" y="3326679"/>
            <a:ext cx="3692315" cy="37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Kas + Perlengkapan +</a:t>
            </a:r>
            <a:r>
              <a:rPr sz="2400" spc="-1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Tanah</a:t>
            </a:r>
            <a:endParaRPr sz="2400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080" y="3667910"/>
            <a:ext cx="1581765" cy="37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Bal.</a:t>
            </a:r>
            <a:r>
              <a:rPr sz="2400" spc="122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12,500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56812" y="3667910"/>
            <a:ext cx="838130" cy="37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1,350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90557" y="3667910"/>
            <a:ext cx="990514" cy="37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20,000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44003" y="3667910"/>
            <a:ext cx="838129" cy="37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1,350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48418" y="3667910"/>
            <a:ext cx="990514" cy="37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32,500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080" y="4049003"/>
            <a:ext cx="1581765" cy="37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e.</a:t>
            </a:r>
            <a:r>
              <a:rPr sz="2400" spc="1789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– 3,650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72226" y="4049003"/>
            <a:ext cx="1809275" cy="1471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20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–2,125</a:t>
            </a:r>
            <a:r>
              <a:rPr sz="2400" spc="6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Gaji</a:t>
            </a:r>
            <a:endParaRPr sz="18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76200" marR="0">
              <a:lnSpc>
                <a:spcPts val="2655"/>
              </a:lnSpc>
              <a:spcBef>
                <a:spcPts val="155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–</a:t>
            </a:r>
            <a:r>
              <a:rPr sz="2400" spc="1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800</a:t>
            </a:r>
            <a:r>
              <a:rPr sz="2400" spc="6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aseline="230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Sewa</a:t>
            </a:r>
            <a:endParaRPr sz="2700" baseline="230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76200" marR="0">
              <a:lnSpc>
                <a:spcPts val="2655"/>
              </a:lnSpc>
              <a:spcBef>
                <a:spcPts val="135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–</a:t>
            </a:r>
            <a:r>
              <a:rPr sz="2400" spc="1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450</a:t>
            </a:r>
            <a:r>
              <a:rPr sz="2400" spc="6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aseline="260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Util.</a:t>
            </a:r>
            <a:endParaRPr sz="2700" baseline="260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655"/>
              </a:lnSpc>
              <a:spcBef>
                <a:spcPts val="1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–</a:t>
            </a:r>
            <a:r>
              <a:rPr sz="2400" spc="18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275</a:t>
            </a:r>
            <a:r>
              <a:rPr sz="2400" spc="6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00" baseline="280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Lain2.</a:t>
            </a:r>
            <a:endParaRPr sz="2700" baseline="280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83981" y="4201338"/>
            <a:ext cx="324278" cy="37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2233" y="5573018"/>
            <a:ext cx="2552708" cy="37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Bal.8,850</a:t>
            </a:r>
            <a:r>
              <a:rPr sz="2400" spc="3575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1,350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90557" y="5573018"/>
            <a:ext cx="990514" cy="37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20,000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44003" y="5573018"/>
            <a:ext cx="838129" cy="37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1,350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48418" y="5573018"/>
            <a:ext cx="1194647" cy="439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28,850</a:t>
            </a:r>
            <a:r>
              <a:rPr sz="2100" baseline="-300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32</a:t>
            </a:r>
            <a:endParaRPr sz="2100" baseline="-300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06385" y="6313152"/>
            <a:ext cx="1036040" cy="2068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Materi</a:t>
            </a:r>
            <a:r>
              <a:rPr sz="1200" b="1" spc="40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4 </a:t>
            </a:r>
            <a:r>
              <a:rPr sz="1200" b="1" spc="-97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PA</a:t>
            </a:r>
            <a:r>
              <a:rPr sz="1200" b="1" spc="34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endParaRPr sz="1200" b="1" dirty="0">
              <a:solidFill>
                <a:srgbClr val="454545"/>
              </a:solidFill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8640" y="463167"/>
            <a:ext cx="4371210" cy="581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7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Ilustrasi transaksi bisnis</a:t>
            </a:r>
            <a:endParaRPr sz="3600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0967" y="1600749"/>
            <a:ext cx="2083917" cy="375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f.</a:t>
            </a:r>
            <a:r>
              <a:rPr sz="2400" spc="1614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NetSolution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37650" y="1735923"/>
            <a:ext cx="694827" cy="273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spc="1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Harta</a:t>
            </a:r>
            <a:endParaRPr sz="1650" b="1" spc="10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94394" y="1735923"/>
            <a:ext cx="272129" cy="273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endParaRPr sz="1650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37041" y="1766706"/>
            <a:ext cx="2172313" cy="273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spc="1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Kewajiban</a:t>
            </a:r>
            <a:r>
              <a:rPr sz="1650" b="1" spc="426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b="1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1650" b="1" spc="436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b="1" spc="1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Ekuitas</a:t>
            </a:r>
            <a:endParaRPr sz="1650" b="1" spc="10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8167" y="1966619"/>
            <a:ext cx="1630330" cy="1107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6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s membayar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655"/>
              </a:lnSpc>
              <a:spcBef>
                <a:spcPts val="17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$950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655"/>
              </a:lnSpc>
              <a:spcBef>
                <a:spcPts val="22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kepada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19619" y="2080025"/>
            <a:ext cx="812654" cy="778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2550" marR="0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650" spc="1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Utang</a:t>
            </a:r>
            <a:endParaRPr sz="1650" spc="10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1850"/>
              </a:lnSpc>
              <a:spcBef>
                <a:spcPts val="205"/>
              </a:spcBef>
              <a:spcAft>
                <a:spcPts val="0"/>
              </a:spcAft>
            </a:pPr>
            <a:r>
              <a:rPr sz="1650" spc="1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Dagang</a:t>
            </a:r>
            <a:endParaRPr sz="1650" spc="10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43815" marR="0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1,350</a:t>
            </a:r>
            <a:endParaRPr sz="165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51664" y="2080025"/>
            <a:ext cx="1135774" cy="778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010" marR="0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650" spc="12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Modal</a:t>
            </a:r>
            <a:endParaRPr sz="1650" spc="12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1850"/>
              </a:lnSpc>
              <a:spcBef>
                <a:spcPts val="205"/>
              </a:spcBef>
              <a:spcAft>
                <a:spcPts val="0"/>
              </a:spcAft>
            </a:pPr>
            <a:r>
              <a:rPr sz="1650" spc="1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Chris</a:t>
            </a:r>
            <a:r>
              <a:rPr sz="165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Clark</a:t>
            </a:r>
            <a:endParaRPr sz="1650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59690" marR="0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650" spc="1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28,850</a:t>
            </a:r>
            <a:endParaRPr sz="1650" spc="1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52128" y="2347523"/>
            <a:ext cx="2618074" cy="273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650" spc="12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Kas</a:t>
            </a:r>
            <a:r>
              <a:rPr sz="165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+</a:t>
            </a:r>
            <a:r>
              <a:rPr sz="1650" spc="18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Perlengkapan</a:t>
            </a:r>
            <a:r>
              <a:rPr sz="1650" spc="12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1650" spc="1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Tanah</a:t>
            </a:r>
            <a:endParaRPr sz="1650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21165" y="2585555"/>
            <a:ext cx="1148301" cy="830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650" spc="1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Bal.</a:t>
            </a:r>
            <a:r>
              <a:rPr sz="1650" spc="922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8,850</a:t>
            </a:r>
            <a:endParaRPr sz="165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1850"/>
              </a:lnSpc>
              <a:spcBef>
                <a:spcPts val="190"/>
              </a:spcBef>
              <a:spcAft>
                <a:spcPts val="0"/>
              </a:spcAft>
            </a:pPr>
            <a:r>
              <a:rPr sz="165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f.</a:t>
            </a:r>
            <a:r>
              <a:rPr sz="1650" spc="2692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u="sng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–</a:t>
            </a:r>
            <a:r>
              <a:rPr sz="1650" u="sng" spc="15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u="sng" spc="1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950</a:t>
            </a:r>
            <a:endParaRPr sz="1650" u="sng" spc="1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1850"/>
              </a:lnSpc>
              <a:spcBef>
                <a:spcPts val="430"/>
              </a:spcBef>
              <a:spcAft>
                <a:spcPts val="0"/>
              </a:spcAft>
            </a:pPr>
            <a:r>
              <a:rPr sz="1650" spc="1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Bal.</a:t>
            </a:r>
            <a:r>
              <a:rPr sz="1650" spc="922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7,900</a:t>
            </a:r>
            <a:endParaRPr sz="165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34247" y="2585555"/>
            <a:ext cx="630075" cy="273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1,350</a:t>
            </a:r>
            <a:endParaRPr sz="165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63061" y="2571756"/>
            <a:ext cx="1130000" cy="28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650" spc="1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20,000</a:t>
            </a:r>
            <a:r>
              <a:rPr sz="1650" spc="1745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endParaRPr sz="165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63140" y="2850930"/>
            <a:ext cx="630341" cy="273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–</a:t>
            </a:r>
            <a:r>
              <a:rPr sz="1650" spc="18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spc="1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950</a:t>
            </a:r>
            <a:endParaRPr sz="1650" spc="1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8167" y="3064170"/>
            <a:ext cx="1313688" cy="375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kreditors.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34247" y="3143055"/>
            <a:ext cx="630075" cy="273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1,350</a:t>
            </a:r>
            <a:endParaRPr sz="165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63061" y="3143055"/>
            <a:ext cx="736226" cy="273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650" spc="1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20,000</a:t>
            </a:r>
            <a:endParaRPr sz="1650" spc="1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22631" y="3143055"/>
            <a:ext cx="470850" cy="273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650" spc="1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400</a:t>
            </a:r>
            <a:endParaRPr sz="1650" spc="1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11109" y="3143055"/>
            <a:ext cx="736226" cy="273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650" spc="1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28,850</a:t>
            </a:r>
            <a:endParaRPr sz="1650" spc="1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7192" y="3842145"/>
            <a:ext cx="2556544" cy="10175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3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g.</a:t>
            </a:r>
            <a:r>
              <a:rPr sz="2200" spc="1392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Pada akhir bulan,</a:t>
            </a:r>
            <a:endParaRPr sz="22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457200" marR="0">
              <a:lnSpc>
                <a:spcPts val="2430"/>
              </a:lnSpc>
              <a:spcBef>
                <a:spcPts val="26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perlengkapan</a:t>
            </a:r>
            <a:endParaRPr sz="22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457200" marR="0">
              <a:lnSpc>
                <a:spcPts val="2430"/>
              </a:lnSpc>
              <a:spcBef>
                <a:spcPts val="21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yang</a:t>
            </a:r>
            <a:r>
              <a:rPr sz="2200" spc="-21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tersisa</a:t>
            </a:r>
            <a:endParaRPr sz="22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78524" y="4081802"/>
            <a:ext cx="663274" cy="2716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4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spc="-38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Harta</a:t>
            </a:r>
            <a:endParaRPr sz="1650" b="1" spc="-38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02293" y="4081802"/>
            <a:ext cx="265165" cy="2716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40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endParaRPr sz="1650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44160" y="4113962"/>
            <a:ext cx="2054814" cy="2716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4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spc="-38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Kewajiban</a:t>
            </a:r>
            <a:r>
              <a:rPr sz="1650" b="1" spc="374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b="1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1650" b="1" spc="331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b="1" spc="-37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Ekuitas</a:t>
            </a:r>
            <a:endParaRPr sz="1650" b="1" spc="-37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16118" y="4441382"/>
            <a:ext cx="774247" cy="799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05" marR="0">
              <a:lnSpc>
                <a:spcPts val="1840"/>
              </a:lnSpc>
              <a:spcBef>
                <a:spcPts val="0"/>
              </a:spcBef>
              <a:spcAft>
                <a:spcPts val="0"/>
              </a:spcAft>
            </a:pPr>
            <a:r>
              <a:rPr sz="1650" spc="-37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Utang</a:t>
            </a:r>
            <a:endParaRPr sz="1650" spc="-37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1840"/>
              </a:lnSpc>
              <a:spcBef>
                <a:spcPts val="360"/>
              </a:spcBef>
              <a:spcAft>
                <a:spcPts val="0"/>
              </a:spcAft>
            </a:pPr>
            <a:r>
              <a:rPr sz="1650" spc="-38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Dagang</a:t>
            </a:r>
            <a:endParaRPr sz="1650" spc="-38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90805" marR="0">
              <a:lnSpc>
                <a:spcPts val="1840"/>
              </a:lnSpc>
              <a:spcBef>
                <a:spcPts val="170"/>
              </a:spcBef>
              <a:spcAft>
                <a:spcPts val="0"/>
              </a:spcAft>
            </a:pPr>
            <a:r>
              <a:rPr sz="165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400</a:t>
            </a:r>
            <a:endParaRPr sz="1650" spc="-37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44140" y="4441382"/>
            <a:ext cx="1122561" cy="799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8760" marR="0">
              <a:lnSpc>
                <a:spcPts val="1840"/>
              </a:lnSpc>
              <a:spcBef>
                <a:spcPts val="0"/>
              </a:spcBef>
              <a:spcAft>
                <a:spcPts val="0"/>
              </a:spcAft>
            </a:pPr>
            <a:r>
              <a:rPr sz="1650" spc="-43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Modal</a:t>
            </a:r>
            <a:endParaRPr sz="1650" spc="-43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43815" marR="0">
              <a:lnSpc>
                <a:spcPts val="1840"/>
              </a:lnSpc>
              <a:spcBef>
                <a:spcPts val="360"/>
              </a:spcBef>
              <a:spcAft>
                <a:spcPts val="0"/>
              </a:spcAft>
            </a:pPr>
            <a:r>
              <a:rPr sz="1650" spc="-34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Chris</a:t>
            </a:r>
            <a:r>
              <a:rPr sz="1650" spc="-11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spc="-36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Clark</a:t>
            </a:r>
            <a:endParaRPr sz="1650" spc="-36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1840"/>
              </a:lnSpc>
              <a:spcBef>
                <a:spcPts val="170"/>
              </a:spcBef>
              <a:spcAft>
                <a:spcPts val="0"/>
              </a:spcAft>
            </a:pPr>
            <a:r>
              <a:rPr sz="1650" spc="-34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28,850</a:t>
            </a:r>
            <a:endParaRPr sz="1650" spc="-34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44513" y="4720840"/>
            <a:ext cx="2474646" cy="2716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40"/>
              </a:lnSpc>
              <a:spcBef>
                <a:spcPts val="0"/>
              </a:spcBef>
              <a:spcAft>
                <a:spcPts val="0"/>
              </a:spcAft>
            </a:pPr>
            <a:r>
              <a:rPr sz="1650" spc="-43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Kas</a:t>
            </a:r>
            <a:r>
              <a:rPr sz="165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+</a:t>
            </a:r>
            <a:r>
              <a:rPr sz="1650" spc="-6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spc="-34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Perlengkapan</a:t>
            </a:r>
            <a:r>
              <a:rPr sz="1650" spc="-17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1650" spc="-68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spc="-4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Tanah</a:t>
            </a:r>
            <a:endParaRPr sz="1650" spc="-40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4392" y="4848366"/>
            <a:ext cx="1982812" cy="101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30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$550,</a:t>
            </a:r>
            <a:r>
              <a:rPr sz="2200" spc="-21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berarti</a:t>
            </a:r>
            <a:endParaRPr sz="22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430"/>
              </a:lnSpc>
              <a:spcBef>
                <a:spcPts val="260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$800</a:t>
            </a:r>
            <a:r>
              <a:rPr sz="2200" spc="-17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telah</a:t>
            </a:r>
            <a:r>
              <a:rPr sz="2200" spc="12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habis</a:t>
            </a:r>
            <a:endParaRPr sz="22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430"/>
              </a:lnSpc>
              <a:spcBef>
                <a:spcPts val="205"/>
              </a:spcBef>
              <a:spcAft>
                <a:spcPts val="0"/>
              </a:spcAft>
            </a:pPr>
            <a:r>
              <a:rPr sz="22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dipakai.</a:t>
            </a:r>
            <a:endParaRPr sz="22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44660" y="4969449"/>
            <a:ext cx="1090169" cy="549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40"/>
              </a:lnSpc>
              <a:spcBef>
                <a:spcPts val="0"/>
              </a:spcBef>
              <a:spcAft>
                <a:spcPts val="0"/>
              </a:spcAft>
            </a:pPr>
            <a:r>
              <a:rPr sz="1650" spc="-34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Bal.</a:t>
            </a:r>
            <a:r>
              <a:rPr sz="1650" spc="864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spc="-3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7,900</a:t>
            </a:r>
            <a:endParaRPr sz="1650" spc="-33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1840"/>
              </a:lnSpc>
              <a:spcBef>
                <a:spcPts val="395"/>
              </a:spcBef>
              <a:spcAft>
                <a:spcPts val="0"/>
              </a:spcAft>
            </a:pPr>
            <a:r>
              <a:rPr sz="165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g.</a:t>
            </a:r>
            <a:endParaRPr sz="1650" spc="-37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269526" y="4969449"/>
            <a:ext cx="602289" cy="8540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40"/>
              </a:lnSpc>
              <a:spcBef>
                <a:spcPts val="0"/>
              </a:spcBef>
              <a:spcAft>
                <a:spcPts val="0"/>
              </a:spcAft>
            </a:pPr>
            <a:r>
              <a:rPr sz="1650" spc="-3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1,350</a:t>
            </a:r>
            <a:endParaRPr sz="1650" spc="-33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1840"/>
              </a:lnSpc>
              <a:spcBef>
                <a:spcPts val="395"/>
              </a:spcBef>
              <a:spcAft>
                <a:spcPts val="0"/>
              </a:spcAft>
            </a:pPr>
            <a:r>
              <a:rPr sz="165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–</a:t>
            </a:r>
            <a:r>
              <a:rPr sz="1650" spc="-56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800</a:t>
            </a:r>
            <a:endParaRPr sz="1650" spc="-37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49860" marR="0">
              <a:lnSpc>
                <a:spcPts val="1840"/>
              </a:lnSpc>
              <a:spcBef>
                <a:spcPts val="560"/>
              </a:spcBef>
              <a:spcAft>
                <a:spcPts val="0"/>
              </a:spcAft>
            </a:pPr>
            <a:r>
              <a:rPr sz="165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550</a:t>
            </a:r>
            <a:endParaRPr sz="1650" spc="-37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44312" y="4955033"/>
            <a:ext cx="1048139" cy="286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40"/>
              </a:lnSpc>
              <a:spcBef>
                <a:spcPts val="0"/>
              </a:spcBef>
              <a:spcAft>
                <a:spcPts val="0"/>
              </a:spcAft>
            </a:pPr>
            <a:r>
              <a:rPr sz="1650" spc="-34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20,000</a:t>
            </a:r>
            <a:r>
              <a:rPr sz="1650" spc="1418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endParaRPr sz="165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193980" y="5184989"/>
            <a:ext cx="536156" cy="213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1250" spc="-34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Beban</a:t>
            </a:r>
            <a:endParaRPr sz="1250" spc="-34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644115" y="5246911"/>
            <a:ext cx="602289" cy="2716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40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–</a:t>
            </a:r>
            <a:r>
              <a:rPr sz="1650" spc="-56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800</a:t>
            </a:r>
            <a:endParaRPr sz="1650" spc="-37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193980" y="5385932"/>
            <a:ext cx="960550" cy="2132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1250" spc="-3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perlengkapan</a:t>
            </a:r>
            <a:endParaRPr sz="1250" spc="-3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44660" y="5551874"/>
            <a:ext cx="1090169" cy="2716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40"/>
              </a:lnSpc>
              <a:spcBef>
                <a:spcPts val="0"/>
              </a:spcBef>
              <a:spcAft>
                <a:spcPts val="0"/>
              </a:spcAft>
            </a:pPr>
            <a:r>
              <a:rPr sz="1650" spc="-34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Bal.</a:t>
            </a:r>
            <a:r>
              <a:rPr sz="1650" spc="864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50" spc="-3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7,900</a:t>
            </a:r>
            <a:endParaRPr sz="1650" spc="-33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144312" y="5551874"/>
            <a:ext cx="702265" cy="2716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40"/>
              </a:lnSpc>
              <a:spcBef>
                <a:spcPts val="0"/>
              </a:spcBef>
              <a:spcAft>
                <a:spcPts val="0"/>
              </a:spcAft>
            </a:pPr>
            <a:r>
              <a:rPr sz="1650" spc="-34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20,000</a:t>
            </a:r>
            <a:endParaRPr sz="1650" spc="-34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707096" y="5551874"/>
            <a:ext cx="452326" cy="2716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40"/>
              </a:lnSpc>
              <a:spcBef>
                <a:spcPts val="0"/>
              </a:spcBef>
              <a:spcAft>
                <a:spcPts val="0"/>
              </a:spcAft>
            </a:pPr>
            <a:r>
              <a:rPr sz="1650" spc="-3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400</a:t>
            </a:r>
            <a:endParaRPr sz="1650" spc="-37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544140" y="5551874"/>
            <a:ext cx="702265" cy="2716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40"/>
              </a:lnSpc>
              <a:spcBef>
                <a:spcPts val="0"/>
              </a:spcBef>
              <a:spcAft>
                <a:spcPts val="0"/>
              </a:spcAft>
            </a:pPr>
            <a:r>
              <a:rPr sz="1650" spc="-34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28,050</a:t>
            </a:r>
            <a:endParaRPr sz="1650" spc="-34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092440" y="5775476"/>
            <a:ext cx="350732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7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33</a:t>
            </a:r>
            <a:endParaRPr sz="14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406385" y="6313152"/>
            <a:ext cx="1036040" cy="2068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Materi</a:t>
            </a:r>
            <a:r>
              <a:rPr sz="1200" b="1" spc="40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4 </a:t>
            </a:r>
            <a:r>
              <a:rPr sz="1200" b="1" spc="-97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PA</a:t>
            </a:r>
            <a:r>
              <a:rPr sz="1200" b="1" spc="34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endParaRPr sz="1200" b="1" dirty="0">
              <a:solidFill>
                <a:srgbClr val="454545"/>
              </a:solidFill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8640" y="463167"/>
            <a:ext cx="4371210" cy="581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7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Ilustrasi transaksi bisnis</a:t>
            </a:r>
            <a:endParaRPr sz="3600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15694" y="1773342"/>
            <a:ext cx="5861048" cy="7414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h.</a:t>
            </a:r>
            <a:r>
              <a:rPr sz="2400" spc="6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Pada akhir</a:t>
            </a:r>
            <a:r>
              <a:rPr sz="2400" spc="-2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bulan,</a:t>
            </a:r>
            <a:r>
              <a:rPr sz="2400" spc="-12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Chris menarik $2,000 kas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457200" marR="0">
              <a:lnSpc>
                <a:spcPts val="2655"/>
              </a:lnSpc>
              <a:spcBef>
                <a:spcPts val="17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untuk keperluan</a:t>
            </a:r>
            <a:r>
              <a:rPr sz="2400" spc="-21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pribadi.</a:t>
            </a:r>
            <a:endParaRPr sz="24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74328" y="3062374"/>
            <a:ext cx="903774" cy="363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5"/>
              </a:lnSpc>
              <a:spcBef>
                <a:spcPts val="0"/>
              </a:spcBef>
              <a:spcAft>
                <a:spcPts val="0"/>
              </a:spcAft>
            </a:pPr>
            <a:r>
              <a:rPr sz="2300" b="1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Harta</a:t>
            </a:r>
            <a:endParaRPr sz="2300" b="1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36392" y="3062374"/>
            <a:ext cx="355010" cy="15212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5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endParaRPr sz="2300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36830" marR="0">
              <a:lnSpc>
                <a:spcPts val="2565"/>
              </a:lnSpc>
              <a:spcBef>
                <a:spcPts val="6500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=</a:t>
            </a:r>
            <a:endParaRPr sz="23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59829" y="3105005"/>
            <a:ext cx="3197085" cy="1168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5"/>
              </a:lnSpc>
              <a:spcBef>
                <a:spcPts val="0"/>
              </a:spcBef>
              <a:spcAft>
                <a:spcPts val="0"/>
              </a:spcAft>
            </a:pPr>
            <a:r>
              <a:rPr sz="2300" b="1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Kewajiban</a:t>
            </a:r>
            <a:r>
              <a:rPr sz="2300" b="1" spc="586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b="1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+</a:t>
            </a:r>
            <a:r>
              <a:rPr sz="2300" b="1" spc="592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b="1" dirty="0">
                <a:solidFill>
                  <a:srgbClr val="FF3300"/>
                </a:solidFill>
                <a:latin typeface="Times New Roman" panose="02020603050405020304"/>
                <a:cs typeface="Times New Roman" panose="02020603050405020304"/>
              </a:rPr>
              <a:t>Ekuitas</a:t>
            </a:r>
            <a:endParaRPr sz="2300" b="1" dirty="0">
              <a:solidFill>
                <a:srgbClr val="FF33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367665" marR="0">
              <a:lnSpc>
                <a:spcPts val="2565"/>
              </a:lnSpc>
              <a:spcBef>
                <a:spcPts val="805"/>
              </a:spcBef>
              <a:spcAft>
                <a:spcPts val="0"/>
              </a:spcAft>
            </a:pPr>
            <a:r>
              <a:rPr sz="23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Utang</a:t>
            </a:r>
            <a:r>
              <a:rPr sz="2300" spc="6377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Modal</a:t>
            </a:r>
            <a:endParaRPr sz="2300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252730" marR="0">
              <a:lnSpc>
                <a:spcPts val="2565"/>
              </a:lnSpc>
              <a:spcBef>
                <a:spcPts val="300"/>
              </a:spcBef>
              <a:spcAft>
                <a:spcPts val="0"/>
              </a:spcAft>
            </a:pPr>
            <a:r>
              <a:rPr sz="23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Dagang</a:t>
            </a:r>
            <a:r>
              <a:rPr sz="2300" spc="3479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Chris Clark</a:t>
            </a:r>
            <a:endParaRPr sz="2300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7769" y="3909476"/>
            <a:ext cx="3568165" cy="363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5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Kas +</a:t>
            </a:r>
            <a:r>
              <a:rPr sz="2300" spc="15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Perlengkapan</a:t>
            </a:r>
            <a:r>
              <a:rPr sz="2300" spc="12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dirty="0">
                <a:solidFill>
                  <a:srgbClr val="000094"/>
                </a:solidFill>
                <a:latin typeface="Times New Roman" panose="02020603050405020304"/>
                <a:cs typeface="Times New Roman" panose="02020603050405020304"/>
              </a:rPr>
              <a:t>+ Tanah</a:t>
            </a:r>
            <a:endParaRPr sz="2300" dirty="0">
              <a:solidFill>
                <a:srgbClr val="000094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9049" y="4239032"/>
            <a:ext cx="1531635" cy="11357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5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Bal.</a:t>
            </a:r>
            <a:r>
              <a:rPr sz="2300" spc="1276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7,900</a:t>
            </a:r>
            <a:endParaRPr sz="23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565"/>
              </a:lnSpc>
              <a:spcBef>
                <a:spcPts val="330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h.</a:t>
            </a:r>
            <a:r>
              <a:rPr sz="2300" spc="2177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–</a:t>
            </a:r>
            <a:r>
              <a:rPr sz="2300" u="sng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2,000</a:t>
            </a:r>
            <a:endParaRPr sz="2300" u="sng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565"/>
              </a:lnSpc>
              <a:spcBef>
                <a:spcPts val="555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Bal.</a:t>
            </a:r>
            <a:r>
              <a:rPr sz="2300" spc="1276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5,900</a:t>
            </a:r>
            <a:endParaRPr sz="23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55175" y="4239032"/>
            <a:ext cx="593520" cy="363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5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550</a:t>
            </a:r>
            <a:endParaRPr sz="23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21583" y="4239032"/>
            <a:ext cx="961120" cy="363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5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20,000</a:t>
            </a:r>
            <a:endParaRPr sz="23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20065" y="4239032"/>
            <a:ext cx="593520" cy="363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5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400</a:t>
            </a:r>
            <a:endParaRPr sz="23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51158" y="4239032"/>
            <a:ext cx="961121" cy="11357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5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28,050</a:t>
            </a:r>
            <a:endParaRPr sz="23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545"/>
              </a:lnSpc>
              <a:spcBef>
                <a:spcPts val="395"/>
              </a:spcBef>
              <a:spcAft>
                <a:spcPts val="0"/>
              </a:spcAft>
            </a:pPr>
            <a:r>
              <a:rPr sz="2300" u="sng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–2,000</a:t>
            </a:r>
            <a:endParaRPr sz="2300" u="sng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2565"/>
              </a:lnSpc>
              <a:spcBef>
                <a:spcPts val="555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26,050</a:t>
            </a:r>
            <a:endParaRPr sz="23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07164" y="4527982"/>
            <a:ext cx="826651" cy="548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</a:pPr>
            <a:r>
              <a:rPr sz="175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Penarik</a:t>
            </a:r>
            <a:endParaRPr sz="175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0" marR="0">
              <a:lnSpc>
                <a:spcPts val="1925"/>
              </a:lnSpc>
              <a:spcBef>
                <a:spcPts val="175"/>
              </a:spcBef>
              <a:spcAft>
                <a:spcPts val="0"/>
              </a:spcAft>
            </a:pPr>
            <a:r>
              <a:rPr sz="175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an</a:t>
            </a:r>
            <a:endParaRPr sz="175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55175" y="5011089"/>
            <a:ext cx="593520" cy="363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5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550</a:t>
            </a:r>
            <a:endParaRPr sz="23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21583" y="5011089"/>
            <a:ext cx="961120" cy="363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5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20,000</a:t>
            </a:r>
            <a:endParaRPr sz="23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20065" y="5011089"/>
            <a:ext cx="593520" cy="363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65"/>
              </a:lnSpc>
              <a:spcBef>
                <a:spcPts val="0"/>
              </a:spcBef>
              <a:spcAft>
                <a:spcPts val="0"/>
              </a:spcAft>
            </a:pPr>
            <a:r>
              <a:rPr sz="23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400</a:t>
            </a:r>
            <a:endParaRPr sz="23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92440" y="5775476"/>
            <a:ext cx="350732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7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34</a:t>
            </a:r>
            <a:endParaRPr sz="14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06385" y="6313152"/>
            <a:ext cx="1036040" cy="2068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Materi</a:t>
            </a:r>
            <a:r>
              <a:rPr sz="1200" b="1" spc="40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4 </a:t>
            </a:r>
            <a:r>
              <a:rPr sz="1200" b="1" spc="-97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PA</a:t>
            </a:r>
            <a:r>
              <a:rPr sz="1200" b="1" spc="34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endParaRPr sz="1200" b="1" dirty="0">
              <a:solidFill>
                <a:srgbClr val="454545"/>
              </a:solidFill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9295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666" y="464423"/>
            <a:ext cx="8112006" cy="597666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14313" y="908719"/>
            <a:ext cx="8929687" cy="5484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2900" y="494386"/>
            <a:ext cx="8351147" cy="5502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30"/>
              </a:lnSpc>
              <a:spcBef>
                <a:spcPts val="0"/>
              </a:spcBef>
              <a:spcAft>
                <a:spcPts val="0"/>
              </a:spcAft>
            </a:pPr>
            <a:r>
              <a:rPr sz="34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PENGARUH TRANSAKSI TERHADAP </a:t>
            </a:r>
            <a:r>
              <a:rPr sz="3400" spc="-21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EKUITAS</a:t>
            </a:r>
            <a:r>
              <a:rPr sz="3400" spc="27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3400" dirty="0">
                <a:solidFill>
                  <a:srgbClr val="000000"/>
                </a:solidFill>
                <a:latin typeface="Bernard MT Condensed" panose="02050806060905020404"/>
                <a:cs typeface="Bernard MT Condensed" panose="02050806060905020404"/>
              </a:rPr>
              <a:t>PEMILIK</a:t>
            </a:r>
            <a:endParaRPr sz="3400" dirty="0">
              <a:solidFill>
                <a:srgbClr val="000000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04514" y="1644945"/>
            <a:ext cx="2088184" cy="375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Ekuitas</a:t>
            </a:r>
            <a:r>
              <a:rPr sz="2400" spc="-2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Pemilik</a:t>
            </a:r>
            <a:endParaRPr sz="24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79370" y="2438426"/>
            <a:ext cx="2023287" cy="319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Berkurang</a:t>
            </a:r>
            <a:r>
              <a:rPr sz="2000" spc="-34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dengan</a:t>
            </a:r>
            <a:endParaRPr sz="20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07813" y="2438426"/>
            <a:ext cx="2064773" cy="319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Bertambah dengan</a:t>
            </a:r>
            <a:endParaRPr sz="200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81732" y="3822106"/>
            <a:ext cx="1508806" cy="1363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3530"/>
                </a:solidFill>
                <a:latin typeface="Times New Roman" panose="02020603050405020304"/>
                <a:cs typeface="Times New Roman" panose="02020603050405020304"/>
              </a:rPr>
              <a:t>Penarikan</a:t>
            </a:r>
            <a:endParaRPr sz="2400" b="1" dirty="0">
              <a:solidFill>
                <a:srgbClr val="00353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78435" marR="0">
              <a:lnSpc>
                <a:spcPts val="2655"/>
              </a:lnSpc>
              <a:spcBef>
                <a:spcPts val="1185"/>
              </a:spcBef>
              <a:spcAft>
                <a:spcPts val="0"/>
              </a:spcAft>
            </a:pPr>
            <a:r>
              <a:rPr sz="2400" b="1" dirty="0">
                <a:solidFill>
                  <a:srgbClr val="003530"/>
                </a:solidFill>
                <a:latin typeface="Times New Roman" panose="02020603050405020304"/>
                <a:cs typeface="Times New Roman" panose="02020603050405020304"/>
              </a:rPr>
              <a:t>Pemilik</a:t>
            </a:r>
            <a:endParaRPr sz="2400" b="1" dirty="0">
              <a:solidFill>
                <a:srgbClr val="00353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264160" marR="0">
              <a:lnSpc>
                <a:spcPts val="2655"/>
              </a:lnSpc>
              <a:spcBef>
                <a:spcPts val="1230"/>
              </a:spcBef>
              <a:spcAft>
                <a:spcPts val="0"/>
              </a:spcAft>
            </a:pPr>
            <a:r>
              <a:rPr sz="2400" b="1" dirty="0">
                <a:solidFill>
                  <a:srgbClr val="003530"/>
                </a:solidFill>
                <a:latin typeface="Times New Roman" panose="02020603050405020304"/>
                <a:cs typeface="Times New Roman" panose="02020603050405020304"/>
              </a:rPr>
              <a:t>Beban</a:t>
            </a:r>
            <a:endParaRPr sz="2400" b="1" dirty="0">
              <a:solidFill>
                <a:srgbClr val="00353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59552" y="3822106"/>
            <a:ext cx="1304797" cy="869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3530"/>
                </a:solidFill>
                <a:latin typeface="Times New Roman" panose="02020603050405020304"/>
                <a:cs typeface="Times New Roman" panose="02020603050405020304"/>
              </a:rPr>
              <a:t>Investasi</a:t>
            </a:r>
            <a:endParaRPr sz="2400" b="1" dirty="0">
              <a:solidFill>
                <a:srgbClr val="003530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76200" marR="0">
              <a:lnSpc>
                <a:spcPts val="2655"/>
              </a:lnSpc>
              <a:spcBef>
                <a:spcPts val="1185"/>
              </a:spcBef>
              <a:spcAft>
                <a:spcPts val="0"/>
              </a:spcAft>
            </a:pPr>
            <a:r>
              <a:rPr sz="2400" b="1" dirty="0">
                <a:solidFill>
                  <a:srgbClr val="003530"/>
                </a:solidFill>
                <a:latin typeface="Times New Roman" panose="02020603050405020304"/>
                <a:cs typeface="Times New Roman" panose="02020603050405020304"/>
              </a:rPr>
              <a:t>Pemilik</a:t>
            </a:r>
            <a:endParaRPr sz="2400" b="1" dirty="0">
              <a:solidFill>
                <a:srgbClr val="00353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56859" y="4810039"/>
            <a:ext cx="1710630" cy="375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3530"/>
                </a:solidFill>
                <a:latin typeface="Times New Roman" panose="02020603050405020304"/>
                <a:cs typeface="Times New Roman" panose="02020603050405020304"/>
              </a:rPr>
              <a:t>Pendapatan</a:t>
            </a:r>
            <a:endParaRPr sz="2400" b="1" dirty="0">
              <a:solidFill>
                <a:srgbClr val="00353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57471" y="5628402"/>
            <a:ext cx="830014" cy="375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5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Laba</a:t>
            </a:r>
            <a:endParaRPr sz="2400" b="1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92440" y="5775476"/>
            <a:ext cx="350732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7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35</a:t>
            </a:r>
            <a:endParaRPr sz="14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72128" y="5994195"/>
            <a:ext cx="1000637" cy="375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6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Bersih</a:t>
            </a:r>
            <a:endParaRPr sz="2400" b="1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06385" y="6313152"/>
            <a:ext cx="1036040" cy="2068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Materi</a:t>
            </a:r>
            <a:r>
              <a:rPr sz="1200" b="1" spc="40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4 </a:t>
            </a:r>
            <a:r>
              <a:rPr sz="1200" b="1" spc="-97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PA</a:t>
            </a:r>
            <a:r>
              <a:rPr sz="1200" b="1" spc="34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endParaRPr sz="1200" b="1" dirty="0">
              <a:solidFill>
                <a:srgbClr val="454545"/>
              </a:solidFill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604504" y="59488"/>
            <a:ext cx="393750" cy="297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Georgia" panose="02040502050405020303"/>
                <a:cs typeface="Georgia" panose="02040502050405020303"/>
              </a:rPr>
              <a:t>37</a:t>
            </a:r>
            <a:endParaRPr sz="1800" dirty="0">
              <a:solidFill>
                <a:srgbClr val="FFFFFF"/>
              </a:solidFill>
              <a:latin typeface="Georgia" panose="02040502050405020303"/>
              <a:cs typeface="Georgia" panose="02040502050405020303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79056" y="663770"/>
            <a:ext cx="751478" cy="1544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438086"/>
                </a:solidFill>
                <a:latin typeface="Georgia" panose="02040502050405020303"/>
                <a:cs typeface="Georgia" panose="02040502050405020303"/>
              </a:rPr>
              <a:t>Materi</a:t>
            </a:r>
            <a:r>
              <a:rPr sz="800" spc="-20" dirty="0">
                <a:solidFill>
                  <a:srgbClr val="438086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800" dirty="0">
                <a:solidFill>
                  <a:srgbClr val="438086"/>
                </a:solidFill>
                <a:latin typeface="Georgia" panose="02040502050405020303"/>
                <a:cs typeface="Georgia" panose="02040502050405020303"/>
              </a:rPr>
              <a:t>4 PA</a:t>
            </a:r>
            <a:r>
              <a:rPr sz="800" spc="-15" dirty="0">
                <a:solidFill>
                  <a:srgbClr val="438086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800" dirty="0">
                <a:solidFill>
                  <a:srgbClr val="438086"/>
                </a:solidFill>
                <a:latin typeface="Georgia" panose="02040502050405020303"/>
                <a:cs typeface="Georgia" panose="02040502050405020303"/>
              </a:rPr>
              <a:t>I</a:t>
            </a:r>
            <a:endParaRPr sz="800" dirty="0">
              <a:solidFill>
                <a:srgbClr val="438086"/>
              </a:solidFill>
              <a:latin typeface="Georgia" panose="02040502050405020303"/>
              <a:cs typeface="Georgia" panose="020405020504050203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1240" y="785557"/>
            <a:ext cx="3890775" cy="792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40"/>
              </a:lnSpc>
              <a:spcBef>
                <a:spcPts val="0"/>
              </a:spcBef>
              <a:spcAft>
                <a:spcPts val="0"/>
              </a:spcAft>
            </a:pPr>
            <a:r>
              <a:rPr sz="5000" dirty="0">
                <a:solidFill>
                  <a:srgbClr val="2B4A5E"/>
                </a:solidFill>
                <a:latin typeface="Bernard MT Condensed" panose="02050806060905020404"/>
                <a:cs typeface="Bernard MT Condensed" panose="02050806060905020404"/>
              </a:rPr>
              <a:t>TUGAS INDIVIDU</a:t>
            </a:r>
            <a:endParaRPr sz="5000" dirty="0">
              <a:solidFill>
                <a:srgbClr val="2B4A5E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8368" y="1765565"/>
            <a:ext cx="8107640" cy="1256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7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A04DA3"/>
                </a:solidFill>
                <a:latin typeface="Georgia" panose="02040502050405020303"/>
                <a:cs typeface="Georgia" panose="02040502050405020303"/>
              </a:rPr>
              <a:t>•</a:t>
            </a:r>
            <a:r>
              <a:rPr sz="2800" spc="244" dirty="0">
                <a:solidFill>
                  <a:srgbClr val="A04DA3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8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Kerjakan</a:t>
            </a:r>
            <a:r>
              <a:rPr sz="2800" spc="23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800" b="1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Latihan 3.9,</a:t>
            </a:r>
            <a:r>
              <a:rPr sz="2800" b="1" spc="2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800" b="1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hal 41</a:t>
            </a:r>
            <a:r>
              <a:rPr sz="28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, </a:t>
            </a:r>
            <a:r>
              <a:rPr sz="2800" dirty="0" err="1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buku</a:t>
            </a:r>
            <a:r>
              <a:rPr sz="2800" spc="1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8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“</a:t>
            </a:r>
            <a:r>
              <a:rPr lang="en-US" sz="28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BUKU 2 </a:t>
            </a:r>
            <a:r>
              <a:rPr sz="28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,</a:t>
            </a:r>
            <a:endParaRPr sz="2800" dirty="0">
              <a:solidFill>
                <a:srgbClr val="000000"/>
              </a:solidFill>
              <a:latin typeface="Georgia" panose="02040502050405020303"/>
              <a:cs typeface="Georgia" panose="02040502050405020303"/>
            </a:endParaRPr>
          </a:p>
          <a:p>
            <a:pPr marL="256540" marR="0">
              <a:lnSpc>
                <a:spcPts val="3175"/>
              </a:lnSpc>
              <a:spcBef>
                <a:spcPts val="185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KERJAKAN LATIHAN </a:t>
            </a:r>
            <a:r>
              <a:rPr sz="28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.</a:t>
            </a:r>
            <a:r>
              <a:rPr lang="en-US" sz="28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LP1-2A ,1-2B HAL 31 BUKI 1</a:t>
            </a:r>
            <a:endParaRPr sz="2800" dirty="0">
              <a:solidFill>
                <a:srgbClr val="000000"/>
              </a:solidFill>
              <a:latin typeface="Georgia" panose="02040502050405020303"/>
              <a:cs typeface="Georgia" panose="02040502050405020303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8368" y="3510900"/>
            <a:ext cx="2158532" cy="441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8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A04DA3"/>
                </a:solidFill>
                <a:latin typeface="Georgia" panose="02040502050405020303"/>
                <a:cs typeface="Georgia" panose="02040502050405020303"/>
              </a:rPr>
              <a:t>•</a:t>
            </a:r>
            <a:r>
              <a:rPr sz="2800" spc="244" dirty="0">
                <a:solidFill>
                  <a:srgbClr val="A04DA3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8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Ketentuan:</a:t>
            </a:r>
            <a:endParaRPr sz="2800" dirty="0">
              <a:solidFill>
                <a:srgbClr val="000000"/>
              </a:solidFill>
              <a:latin typeface="Georgia" panose="02040502050405020303"/>
              <a:cs typeface="Georgia" panose="02040502050405020303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60424" y="3973976"/>
            <a:ext cx="7764293" cy="41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438086"/>
                </a:solidFill>
                <a:latin typeface="Georgia" panose="02040502050405020303"/>
                <a:cs typeface="Georgia" panose="02040502050405020303"/>
              </a:rPr>
              <a:t>▫</a:t>
            </a:r>
            <a:r>
              <a:rPr sz="2600" spc="395" dirty="0">
                <a:solidFill>
                  <a:srgbClr val="438086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6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Dikerjakan </a:t>
            </a:r>
            <a:r>
              <a:rPr sz="24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menggunakan</a:t>
            </a:r>
            <a:r>
              <a:rPr sz="2400" spc="-11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4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program</a:t>
            </a:r>
            <a:r>
              <a:rPr sz="2400" spc="17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400" b="1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Microsoft</a:t>
            </a:r>
            <a:r>
              <a:rPr sz="2400" b="1" spc="-14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400" b="1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Excel</a:t>
            </a:r>
            <a:endParaRPr sz="2400" b="1" dirty="0">
              <a:solidFill>
                <a:srgbClr val="000000"/>
              </a:solidFill>
              <a:latin typeface="Georgia" panose="02040502050405020303"/>
              <a:cs typeface="Georgia" panose="02040502050405020303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0424" y="4369589"/>
            <a:ext cx="7828184" cy="12150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015" marR="0">
              <a:lnSpc>
                <a:spcPts val="272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dan</a:t>
            </a:r>
            <a:r>
              <a:rPr sz="2400" spc="-11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4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dalam bentuk soft</a:t>
            </a:r>
            <a:endParaRPr sz="2400" dirty="0">
              <a:solidFill>
                <a:srgbClr val="000000"/>
              </a:solidFill>
              <a:latin typeface="Georgia" panose="02040502050405020303"/>
              <a:cs typeface="Georgia" panose="02040502050405020303"/>
            </a:endParaRPr>
          </a:p>
          <a:p>
            <a:pPr marL="0" marR="0">
              <a:lnSpc>
                <a:spcPts val="2960"/>
              </a:lnSpc>
              <a:spcBef>
                <a:spcPts val="405"/>
              </a:spcBef>
              <a:spcAft>
                <a:spcPts val="0"/>
              </a:spcAft>
            </a:pPr>
            <a:r>
              <a:rPr sz="2600" dirty="0">
                <a:solidFill>
                  <a:srgbClr val="438086"/>
                </a:solidFill>
                <a:latin typeface="Georgia" panose="02040502050405020303"/>
                <a:cs typeface="Georgia" panose="02040502050405020303"/>
              </a:rPr>
              <a:t>▫</a:t>
            </a:r>
            <a:r>
              <a:rPr sz="2600" spc="395" dirty="0">
                <a:solidFill>
                  <a:srgbClr val="438086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6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Dikumpulkan/dikirim</a:t>
            </a:r>
            <a:r>
              <a:rPr sz="2600" spc="-44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600" dirty="0" err="1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terakhir</a:t>
            </a:r>
            <a:r>
              <a:rPr sz="2600" spc="-17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600" dirty="0" err="1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tgl</a:t>
            </a:r>
            <a:r>
              <a:rPr lang="en-US" sz="26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 8 </a:t>
            </a:r>
            <a:r>
              <a:rPr sz="2600" dirty="0" err="1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Oktober</a:t>
            </a:r>
            <a:r>
              <a:rPr sz="2600" spc="-23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26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20</a:t>
            </a:r>
            <a:r>
              <a:rPr lang="en-US" sz="26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20</a:t>
            </a:r>
            <a:endParaRPr sz="2600" dirty="0">
              <a:solidFill>
                <a:srgbClr val="000000"/>
              </a:solidFill>
              <a:latin typeface="Georgia" panose="02040502050405020303"/>
              <a:cs typeface="Georgia" panose="02040502050405020303"/>
            </a:endParaRPr>
          </a:p>
          <a:p>
            <a:pPr marL="247015" marR="0">
              <a:lnSpc>
                <a:spcPts val="2960"/>
              </a:lnSpc>
              <a:spcBef>
                <a:spcPts val="160"/>
              </a:spcBef>
              <a:spcAft>
                <a:spcPts val="0"/>
              </a:spcAft>
            </a:pPr>
            <a:r>
              <a:rPr lang="en-US" sz="26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 dan upload </a:t>
            </a:r>
            <a:r>
              <a:rPr lang="en-US" sz="2600" dirty="0" err="1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ke</a:t>
            </a:r>
            <a:r>
              <a:rPr lang="en-US" sz="26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 portal </a:t>
            </a:r>
            <a:r>
              <a:rPr lang="en-US" sz="2600" dirty="0" err="1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masing</a:t>
            </a:r>
            <a:r>
              <a:rPr lang="en-US" sz="2600" dirty="0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Georgia" panose="02040502050405020303"/>
                <a:cs typeface="Georgia" panose="02040502050405020303"/>
              </a:rPr>
              <a:t>masing</a:t>
            </a:r>
            <a:endParaRPr sz="2600" dirty="0">
              <a:solidFill>
                <a:srgbClr val="000000"/>
              </a:solidFill>
              <a:latin typeface="Georgia" panose="02040502050405020303"/>
              <a:cs typeface="Georgia" panose="02040502050405020303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7312" y="5567352"/>
            <a:ext cx="4667510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u="sng" dirty="0">
                <a:solidFill>
                  <a:srgbClr val="67AFBD"/>
                </a:solidFill>
                <a:latin typeface="Georgia" panose="02040502050405020303"/>
                <a:cs typeface="Georgia" panose="02040502050405020303"/>
                <a:hlinkClick r:id="rId2"/>
              </a:rPr>
              <a:t> </a:t>
            </a:r>
            <a:endParaRPr sz="2600" u="sng" dirty="0">
              <a:solidFill>
                <a:srgbClr val="67AFBD"/>
              </a:solidFill>
              <a:latin typeface="Georgia" panose="02040502050405020303"/>
              <a:cs typeface="Georgia" panose="02040502050405020303"/>
              <a:hlinkClick r:id="rId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783333" y="4115799"/>
            <a:ext cx="5940320" cy="488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5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Jangan</a:t>
            </a:r>
            <a:r>
              <a:rPr sz="3200" spc="-2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lupa Materi Minggu</a:t>
            </a:r>
            <a:r>
              <a:rPr sz="3200" spc="-23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 panose="02020603050405020304"/>
                <a:cs typeface="Times New Roman" panose="02020603050405020304"/>
              </a:rPr>
              <a:t>Depan:</a:t>
            </a:r>
            <a:endParaRPr sz="3200" dirty="0">
              <a:solidFill>
                <a:srgbClr val="00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55214" y="4608728"/>
            <a:ext cx="4850142" cy="573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21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dirty="0">
                <a:solidFill>
                  <a:srgbClr val="FF0000"/>
                </a:solidFill>
                <a:latin typeface="Times New Roman" panose="02020603050405020304"/>
                <a:cs typeface="Times New Roman" panose="02020603050405020304"/>
              </a:rPr>
              <a:t>Akun dan Manfaatnya</a:t>
            </a:r>
            <a:endParaRPr sz="3800" b="1" dirty="0">
              <a:solidFill>
                <a:srgbClr val="FF000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65007" y="5762547"/>
            <a:ext cx="378207" cy="264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C00"/>
                </a:solidFill>
                <a:latin typeface="Arial" panose="020B0604020202020204"/>
                <a:cs typeface="Arial" panose="020B0604020202020204"/>
              </a:rPr>
              <a:t>38</a:t>
            </a:r>
            <a:endParaRPr sz="1600" dirty="0">
              <a:solidFill>
                <a:srgbClr val="FFCC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92669" y="6310994"/>
            <a:ext cx="1049096" cy="208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D26900"/>
                </a:solidFill>
                <a:latin typeface="Arial" panose="020B0604020202020204"/>
                <a:cs typeface="Arial" panose="020B0604020202020204"/>
              </a:rPr>
              <a:t>Materi 4 </a:t>
            </a:r>
            <a:r>
              <a:rPr sz="1200" b="1" spc="-80" dirty="0">
                <a:solidFill>
                  <a:srgbClr val="D26900"/>
                </a:solidFill>
                <a:latin typeface="Arial" panose="020B0604020202020204"/>
                <a:cs typeface="Arial" panose="020B0604020202020204"/>
              </a:rPr>
              <a:t>PA</a:t>
            </a:r>
            <a:r>
              <a:rPr sz="1200" b="1" spc="31" dirty="0">
                <a:solidFill>
                  <a:srgbClr val="D269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b="1" dirty="0">
                <a:solidFill>
                  <a:srgbClr val="D26900"/>
                </a:solidFill>
                <a:latin typeface="Arial" panose="020B0604020202020204"/>
                <a:cs typeface="Arial" panose="020B0604020202020204"/>
              </a:rPr>
              <a:t>I</a:t>
            </a:r>
            <a:endParaRPr sz="1200" b="1" dirty="0">
              <a:solidFill>
                <a:srgbClr val="D26900"/>
              </a:solidFill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54162" y="2"/>
            <a:ext cx="9144000" cy="68579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3" name="object 3"/>
          <p:cNvSpPr txBox="1"/>
          <p:nvPr/>
        </p:nvSpPr>
        <p:spPr>
          <a:xfrm>
            <a:off x="487070" y="472460"/>
            <a:ext cx="3035344" cy="611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15"/>
              </a:lnSpc>
              <a:spcBef>
                <a:spcPts val="0"/>
              </a:spcBef>
              <a:spcAft>
                <a:spcPts val="0"/>
              </a:spcAft>
            </a:pPr>
            <a:r>
              <a:rPr sz="3800" spc="-21" dirty="0">
                <a:solidFill>
                  <a:srgbClr val="262626"/>
                </a:solidFill>
                <a:latin typeface="Bernard MT Condensed" panose="02050806060905020404"/>
                <a:cs typeface="Bernard MT Condensed" panose="02050806060905020404"/>
              </a:rPr>
              <a:t>DAFTAR</a:t>
            </a:r>
            <a:r>
              <a:rPr sz="3800" spc="28" dirty="0">
                <a:solidFill>
                  <a:srgbClr val="262626"/>
                </a:solidFill>
                <a:latin typeface="Bernard MT Condensed" panose="02050806060905020404"/>
                <a:cs typeface="Bernard MT Condensed" panose="02050806060905020404"/>
              </a:rPr>
              <a:t> </a:t>
            </a:r>
            <a:r>
              <a:rPr sz="3800" dirty="0">
                <a:solidFill>
                  <a:srgbClr val="262626"/>
                </a:solidFill>
                <a:latin typeface="Bernard MT Condensed" panose="02050806060905020404"/>
                <a:cs typeface="Bernard MT Condensed" panose="02050806060905020404"/>
              </a:rPr>
              <a:t>BACAAN</a:t>
            </a:r>
            <a:endParaRPr sz="3800" dirty="0">
              <a:solidFill>
                <a:srgbClr val="262626"/>
              </a:solidFill>
              <a:latin typeface="Bernard MT Condensed" panose="02050806060905020404"/>
              <a:cs typeface="Bernard MT Condensed" panose="020508060609050204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8640" y="1803062"/>
            <a:ext cx="8221928" cy="14362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AD0101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lang="en-US" sz="2400" spc="653" dirty="0">
                <a:solidFill>
                  <a:srgbClr val="AD010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 err="1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Rudianto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,</a:t>
            </a:r>
            <a:r>
              <a:rPr sz="2400" spc="21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2012,</a:t>
            </a:r>
            <a:r>
              <a:rPr sz="2400" spc="2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Pengantar</a:t>
            </a:r>
            <a:r>
              <a:rPr sz="2400" spc="-108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Akuntansi:</a:t>
            </a:r>
            <a:r>
              <a:rPr sz="2400" spc="1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Konsep</a:t>
            </a:r>
            <a:r>
              <a:rPr sz="2400" spc="2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&amp;</a:t>
            </a:r>
            <a:r>
              <a:rPr sz="2400" spc="-47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spc="-46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Teknik</a:t>
            </a:r>
            <a:endParaRPr sz="2400" spc="-46" dirty="0">
              <a:solidFill>
                <a:srgbClr val="303030"/>
              </a:solidFill>
              <a:latin typeface="Arial" panose="020B0604020202020204"/>
              <a:cs typeface="Arial" panose="020B0604020202020204"/>
            </a:endParaRPr>
          </a:p>
          <a:p>
            <a:pPr marL="274320" marR="0">
              <a:lnSpc>
                <a:spcPts val="2680"/>
              </a:lnSpc>
              <a:spcBef>
                <a:spcPts val="200"/>
              </a:spcBef>
              <a:spcAft>
                <a:spcPts val="0"/>
              </a:spcAft>
            </a:pP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Penyusunan</a:t>
            </a:r>
            <a:r>
              <a:rPr sz="2400" spc="36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Laporan</a:t>
            </a:r>
            <a:r>
              <a:rPr sz="2400" spc="14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Keuangan,</a:t>
            </a:r>
            <a:r>
              <a:rPr sz="2400" spc="-94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Adaptasi</a:t>
            </a:r>
            <a:r>
              <a:rPr sz="2400" spc="2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IFRS,</a:t>
            </a:r>
            <a:r>
              <a:rPr sz="2400" spc="-11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Penerbit</a:t>
            </a:r>
            <a:endParaRPr sz="2400" dirty="0">
              <a:solidFill>
                <a:srgbClr val="303030"/>
              </a:solidFill>
              <a:latin typeface="Arial" panose="020B0604020202020204"/>
              <a:cs typeface="Arial" panose="020B0604020202020204"/>
            </a:endParaRPr>
          </a:p>
          <a:p>
            <a:pPr marL="274320" marR="0">
              <a:lnSpc>
                <a:spcPts val="2680"/>
              </a:lnSpc>
              <a:spcBef>
                <a:spcPts val="150"/>
              </a:spcBef>
              <a:spcAft>
                <a:spcPts val="0"/>
              </a:spcAft>
            </a:pP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Erlangga.</a:t>
            </a:r>
            <a:r>
              <a:rPr sz="2400" spc="25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(</a:t>
            </a:r>
            <a:r>
              <a:rPr sz="2400" b="1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RD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).</a:t>
            </a:r>
            <a:endParaRPr lang="en-US" sz="2400" dirty="0">
              <a:solidFill>
                <a:srgbClr val="303030"/>
              </a:solidFill>
              <a:latin typeface="Arial" panose="020B0604020202020204"/>
              <a:cs typeface="Arial" panose="020B0604020202020204"/>
            </a:endParaRPr>
          </a:p>
          <a:p>
            <a:pPr marL="274320" marR="0">
              <a:lnSpc>
                <a:spcPts val="2680"/>
              </a:lnSpc>
              <a:spcBef>
                <a:spcPts val="150"/>
              </a:spcBef>
              <a:spcAft>
                <a:spcPts val="0"/>
              </a:spcAft>
            </a:pPr>
            <a:endParaRPr sz="2400" dirty="0">
              <a:solidFill>
                <a:srgbClr val="30303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8640" y="2973494"/>
            <a:ext cx="8359342" cy="11105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AD0101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2400" spc="653" dirty="0">
                <a:solidFill>
                  <a:srgbClr val="AD010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Weygandt,</a:t>
            </a:r>
            <a:r>
              <a:rPr sz="2400" spc="14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Jerry J.,</a:t>
            </a:r>
            <a:r>
              <a:rPr sz="2400" spc="-23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Donald</a:t>
            </a:r>
            <a:r>
              <a:rPr sz="2400" spc="4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E. Kieso.,</a:t>
            </a:r>
            <a:r>
              <a:rPr sz="2400" spc="1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Paul</a:t>
            </a:r>
            <a:r>
              <a:rPr sz="2400" spc="1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D. Kimmel,</a:t>
            </a:r>
            <a:endParaRPr sz="2400" dirty="0">
              <a:solidFill>
                <a:srgbClr val="303030"/>
              </a:solidFill>
              <a:latin typeface="Arial" panose="020B0604020202020204"/>
              <a:cs typeface="Arial" panose="020B0604020202020204"/>
            </a:endParaRPr>
          </a:p>
          <a:p>
            <a:pPr marL="274320" marR="0">
              <a:lnSpc>
                <a:spcPts val="2680"/>
              </a:lnSpc>
              <a:spcBef>
                <a:spcPts val="200"/>
              </a:spcBef>
              <a:spcAft>
                <a:spcPts val="0"/>
              </a:spcAft>
            </a:pP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2009.</a:t>
            </a:r>
            <a:r>
              <a:rPr sz="2400" spc="-119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Accounting</a:t>
            </a:r>
            <a:r>
              <a:rPr sz="2400" spc="25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Principles:</a:t>
            </a:r>
            <a:r>
              <a:rPr sz="2400" spc="34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Pengantar</a:t>
            </a:r>
            <a:r>
              <a:rPr sz="2400" spc="-108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Akuntansi,</a:t>
            </a:r>
            <a:r>
              <a:rPr sz="2400" spc="21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Buku 1,</a:t>
            </a:r>
            <a:endParaRPr sz="2400" dirty="0">
              <a:solidFill>
                <a:srgbClr val="303030"/>
              </a:solidFill>
              <a:latin typeface="Arial" panose="020B0604020202020204"/>
              <a:cs typeface="Arial" panose="020B0604020202020204"/>
            </a:endParaRPr>
          </a:p>
          <a:p>
            <a:pPr marL="274320" marR="0">
              <a:lnSpc>
                <a:spcPts val="2680"/>
              </a:lnSpc>
              <a:spcBef>
                <a:spcPts val="150"/>
              </a:spcBef>
              <a:spcAft>
                <a:spcPts val="0"/>
              </a:spcAft>
            </a:pP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Penerbit</a:t>
            </a:r>
            <a:r>
              <a:rPr sz="2400" spc="21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Salemba</a:t>
            </a:r>
            <a:r>
              <a:rPr sz="2400" spc="28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Empat (</a:t>
            </a:r>
            <a:r>
              <a:rPr sz="2400" b="1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WK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).</a:t>
            </a:r>
            <a:endParaRPr sz="2400" dirty="0">
              <a:solidFill>
                <a:srgbClr val="30303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8640" y="4144307"/>
            <a:ext cx="8138871" cy="378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AD0101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2400" spc="653" dirty="0">
                <a:solidFill>
                  <a:srgbClr val="AD010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Ikatan</a:t>
            </a:r>
            <a:r>
              <a:rPr sz="2400" spc="-135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Akuntan</a:t>
            </a:r>
            <a:r>
              <a:rPr sz="2400" spc="18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Indonesia,</a:t>
            </a:r>
            <a:r>
              <a:rPr sz="2400" spc="23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Pernyataan</a:t>
            </a:r>
            <a:r>
              <a:rPr sz="2400" spc="15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Standar</a:t>
            </a:r>
            <a:r>
              <a:rPr sz="2400" spc="-116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Akuntansi</a:t>
            </a:r>
            <a:endParaRPr sz="2400" dirty="0">
              <a:solidFill>
                <a:srgbClr val="30303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2960" y="4510045"/>
            <a:ext cx="2643885" cy="3789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Keuangan</a:t>
            </a:r>
            <a:r>
              <a:rPr sz="2400" spc="37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solidFill>
                  <a:srgbClr val="303030"/>
                </a:solidFill>
                <a:latin typeface="Arial" panose="020B0604020202020204"/>
                <a:cs typeface="Arial" panose="020B0604020202020204"/>
              </a:rPr>
              <a:t>(PSAK)</a:t>
            </a:r>
            <a:endParaRPr sz="2400" dirty="0">
              <a:solidFill>
                <a:srgbClr val="30303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3568" y="4949234"/>
            <a:ext cx="7280855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AD0101"/>
                </a:solidFill>
                <a:latin typeface="Arial" panose="020B0604020202020204"/>
                <a:cs typeface="Arial" panose="020B0604020202020204"/>
              </a:rPr>
              <a:t> </a:t>
            </a:r>
            <a:endParaRPr lang="en-US" sz="2400" dirty="0">
              <a:solidFill>
                <a:srgbClr val="30303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51471" y="5682755"/>
            <a:ext cx="1036040" cy="3428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2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262626"/>
                </a:solidFill>
                <a:latin typeface="Impact" panose="020B0806030902050204"/>
                <a:cs typeface="Impact" panose="020B0806030902050204"/>
              </a:rPr>
              <a:t>39</a:t>
            </a:r>
            <a:endParaRPr sz="2400" dirty="0">
              <a:solidFill>
                <a:srgbClr val="262626"/>
              </a:solidFill>
              <a:latin typeface="Impact" panose="020B0806030902050204"/>
              <a:cs typeface="Impact" panose="020B080603090205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06385" y="6313152"/>
            <a:ext cx="1036040" cy="2068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Materi</a:t>
            </a:r>
            <a:r>
              <a:rPr sz="1200" b="1" spc="40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4 </a:t>
            </a:r>
            <a:r>
              <a:rPr sz="1200" b="1" spc="-97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PA</a:t>
            </a:r>
            <a:r>
              <a:rPr sz="1200" b="1" spc="34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dirty="0">
                <a:solidFill>
                  <a:srgbClr val="454545"/>
                </a:solidFill>
                <a:latin typeface="Times New Roman" panose="02020603050405020304"/>
                <a:cs typeface="Times New Roman" panose="02020603050405020304"/>
              </a:rPr>
              <a:t>I</a:t>
            </a:r>
            <a:endParaRPr sz="1200" b="1" dirty="0">
              <a:solidFill>
                <a:srgbClr val="454545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3467" r="2027" b="1903"/>
          <a:stretch>
            <a:fillRect/>
          </a:stretch>
        </p:blipFill>
        <p:spPr>
          <a:xfrm>
            <a:off x="727001" y="4888663"/>
            <a:ext cx="7477071" cy="132418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8934</Words>
  <Application>WPS Presentation</Application>
  <PresentationFormat>On-screen Show (4:3)</PresentationFormat>
  <Paragraphs>771</Paragraphs>
  <Slides>39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6" baseType="lpstr">
      <vt:lpstr>Arial</vt:lpstr>
      <vt:lpstr>SimSun</vt:lpstr>
      <vt:lpstr>Wingdings</vt:lpstr>
      <vt:lpstr>Freestyle Script</vt:lpstr>
      <vt:lpstr>Bernard MT Condensed</vt:lpstr>
      <vt:lpstr>Arial</vt:lpstr>
      <vt:lpstr>Arial Unicode MS</vt:lpstr>
      <vt:lpstr>Tw Cen MT</vt:lpstr>
      <vt:lpstr>Wingdings</vt:lpstr>
      <vt:lpstr>Times New Roman</vt:lpstr>
      <vt:lpstr>Calibri</vt:lpstr>
      <vt:lpstr>Cambria</vt:lpstr>
      <vt:lpstr>Impact</vt:lpstr>
      <vt:lpstr>Century Schoolbook</vt:lpstr>
      <vt:lpstr>Microsoft YaHei</vt:lpstr>
      <vt:lpstr>Georgia</vt:lpstr>
      <vt:lpstr>Theme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Gen Norman Thomas</dc:creator>
  <cp:lastModifiedBy>Lely Indriaty</cp:lastModifiedBy>
  <cp:revision>7</cp:revision>
  <dcterms:created xsi:type="dcterms:W3CDTF">2024-09-30T22:40:22Z</dcterms:created>
  <dcterms:modified xsi:type="dcterms:W3CDTF">2024-09-30T22:41:39Z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EDCDB7EBB1934A669DFD28BC8DD450B7_13</vt:lpwstr>
  </property>
  <property fmtid="{D5CDD505-2E9C-101B-9397-08002B2CF9AE}" pid="3" name="KSOProductBuildVer">
    <vt:lpwstr>1033-12.2.0.18283</vt:lpwstr>
  </property>
</Properties>
</file>